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70" r:id="rId12"/>
    <p:sldId id="268" r:id="rId13"/>
    <p:sldId id="263" r:id="rId14"/>
    <p:sldId id="264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253"/>
    <a:srgbClr val="E3E243"/>
    <a:srgbClr val="FF5E58"/>
    <a:srgbClr val="FF6A79"/>
    <a:srgbClr val="8AD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6" d="100"/>
          <a:sy n="76" d="100"/>
        </p:scale>
        <p:origin x="-20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40632-55C6-0F42-8988-C67A8403FBB1}" type="datetimeFigureOut">
              <a:rPr lang="en-US" smtClean="0"/>
              <a:pPr/>
              <a:t>23/5/11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92917-4D53-AC44-837D-01D938152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31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491E9-48BC-BB4D-A047-63DAA6AF74DD}" type="datetimeFigureOut">
              <a:rPr lang="en-US" smtClean="0"/>
              <a:pPr/>
              <a:t>23/5/11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46CB4-D783-1343-A58A-CA877E46B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28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UML Interaction Overview Diagrams</a:t>
            </a:r>
          </a:p>
          <a:p>
            <a:r>
              <a:rPr lang="en-US" dirty="0" smtClean="0"/>
              <a:t>Interface</a:t>
            </a:r>
            <a:r>
              <a:rPr lang="en-US" baseline="0" dirty="0" smtClean="0"/>
              <a:t> Automata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6CB4-D783-1343-A58A-CA877E46B41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0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gradFill rotWithShape="1">
            <a:gsLst>
              <a:gs pos="0">
                <a:srgbClr val="2072B0"/>
              </a:gs>
              <a:gs pos="100000">
                <a:srgbClr val="1342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0" y="5911850"/>
            <a:ext cx="9144000" cy="0"/>
          </a:xfrm>
          <a:prstGeom prst="line">
            <a:avLst/>
          </a:prstGeom>
          <a:noFill/>
          <a:ln w="9525">
            <a:solidFill>
              <a:srgbClr val="237CB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5840413"/>
            <a:ext cx="9144000" cy="0"/>
          </a:xfrm>
          <a:prstGeom prst="line">
            <a:avLst/>
          </a:prstGeom>
          <a:noFill/>
          <a:ln w="9525">
            <a:solidFill>
              <a:srgbClr val="3694DA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5768975"/>
            <a:ext cx="9144000" cy="0"/>
          </a:xfrm>
          <a:prstGeom prst="line">
            <a:avLst/>
          </a:prstGeom>
          <a:noFill/>
          <a:ln w="9525">
            <a:solidFill>
              <a:srgbClr val="6AB0E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0" y="5661025"/>
            <a:ext cx="9144000" cy="0"/>
          </a:xfrm>
          <a:prstGeom prst="line">
            <a:avLst/>
          </a:prstGeom>
          <a:noFill/>
          <a:ln w="9525">
            <a:solidFill>
              <a:srgbClr val="9BCAED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5516563"/>
            <a:ext cx="9144000" cy="0"/>
          </a:xfrm>
          <a:prstGeom prst="line">
            <a:avLst/>
          </a:prstGeom>
          <a:noFill/>
          <a:ln w="9525">
            <a:solidFill>
              <a:srgbClr val="C7E1F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876800"/>
            <a:ext cx="2743200" cy="53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fld id="{DCBB7309-CA78-ED40-8AFA-BD14F6943D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0000"/>
            <a:ext cx="7772400" cy="12715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 descr="logo_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799" y="152399"/>
            <a:ext cx="4151333" cy="2286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B7309-CA78-ED40-8AFA-BD14F6943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B7309-CA78-ED40-8AFA-BD14F6943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B7309-CA78-ED40-8AFA-BD14F6943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B7309-CA78-ED40-8AFA-BD14F6943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B7309-CA78-ED40-8AFA-BD14F6943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CBB7309-CA78-ED40-8AFA-BD14F6943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999200" cy="9807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1960563" y="6629400"/>
            <a:ext cx="5222875" cy="2587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6948488" y="6629400"/>
            <a:ext cx="2127250" cy="258763"/>
          </a:xfrm>
        </p:spPr>
        <p:txBody>
          <a:bodyPr/>
          <a:lstStyle>
            <a:lvl1pPr>
              <a:defRPr/>
            </a:lvl1pPr>
          </a:lstStyle>
          <a:p>
            <a:fld id="{DCBB7309-CA78-ED40-8AFA-BD14F6943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/>
                <a:cs typeface="Cambria"/>
              </a:defRPr>
            </a:lvl1pPr>
            <a:lvl2pPr>
              <a:defRPr>
                <a:latin typeface="Cambria"/>
                <a:cs typeface="Cambria"/>
              </a:defRPr>
            </a:lvl2pPr>
            <a:lvl3pPr>
              <a:defRPr>
                <a:latin typeface="Cambria"/>
                <a:cs typeface="Cambria"/>
              </a:defRPr>
            </a:lvl3pPr>
            <a:lvl4pPr>
              <a:defRPr>
                <a:latin typeface="Cambria"/>
                <a:cs typeface="Cambria"/>
              </a:defRPr>
            </a:lvl4pPr>
            <a:lvl5pPr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fld id="{DCBB7309-CA78-ED40-8AFA-BD14F6943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fld id="{DCBB7309-CA78-ED40-8AFA-BD14F6943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B7309-CA78-ED40-8AFA-BD14F6943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B7309-CA78-ED40-8AFA-BD14F6943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B7309-CA78-ED40-8AFA-BD14F6943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B7309-CA78-ED40-8AFA-BD14F6943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B7309-CA78-ED40-8AFA-BD14F6943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B7309-CA78-ED40-8AFA-BD14F6943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52600" y="6381750"/>
            <a:ext cx="18827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134266"/>
                </a:solidFill>
                <a:latin typeface="Cambria"/>
                <a:ea typeface="ＭＳ Ｐゴシック" pitchFamily="-107" charset="-128"/>
                <a:cs typeface="Cambria"/>
              </a:defRPr>
            </a:lvl1pPr>
          </a:lstStyle>
          <a:p>
            <a:endParaRPr lang="en-US" dirty="0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24300" y="6381750"/>
            <a:ext cx="34559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134266"/>
                </a:solidFill>
                <a:latin typeface="Cambria"/>
                <a:ea typeface="ＭＳ Ｐゴシック" pitchFamily="-107" charset="-128"/>
                <a:cs typeface="Cambria"/>
              </a:defRPr>
            </a:lvl1pPr>
          </a:lstStyle>
          <a:p>
            <a:endParaRPr lang="en-US" dirty="0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19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134266"/>
                </a:solidFill>
                <a:latin typeface="Cambria"/>
                <a:ea typeface="ＭＳ Ｐゴシック" pitchFamily="-107" charset="-128"/>
                <a:cs typeface="Cambria"/>
              </a:defRPr>
            </a:lvl1pPr>
          </a:lstStyle>
          <a:p>
            <a:fld id="{DCBB7309-CA78-ED40-8AFA-BD14F6943D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17513" y="6297613"/>
            <a:ext cx="10588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52" name="Line 8"/>
          <p:cNvSpPr>
            <a:spLocks noChangeShapeType="1"/>
          </p:cNvSpPr>
          <p:nvPr/>
        </p:nvSpPr>
        <p:spPr bwMode="auto">
          <a:xfrm>
            <a:off x="468313" y="6237288"/>
            <a:ext cx="8135937" cy="0"/>
          </a:xfrm>
          <a:prstGeom prst="line">
            <a:avLst/>
          </a:prstGeom>
          <a:noFill/>
          <a:ln w="9525">
            <a:solidFill>
              <a:srgbClr val="1342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5353" name="Oval 9"/>
          <p:cNvSpPr>
            <a:spLocks noChangeArrowheads="1"/>
          </p:cNvSpPr>
          <p:nvPr/>
        </p:nvSpPr>
        <p:spPr bwMode="auto">
          <a:xfrm>
            <a:off x="8604250" y="6200775"/>
            <a:ext cx="73025" cy="73025"/>
          </a:xfrm>
          <a:prstGeom prst="ellipse">
            <a:avLst/>
          </a:prstGeom>
          <a:solidFill>
            <a:srgbClr val="134266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5354" name="Oval 10"/>
          <p:cNvSpPr>
            <a:spLocks noChangeArrowheads="1"/>
          </p:cNvSpPr>
          <p:nvPr/>
        </p:nvSpPr>
        <p:spPr bwMode="auto">
          <a:xfrm>
            <a:off x="8388350" y="6200775"/>
            <a:ext cx="73025" cy="73025"/>
          </a:xfrm>
          <a:prstGeom prst="ellipse">
            <a:avLst/>
          </a:prstGeom>
          <a:solidFill>
            <a:srgbClr val="237CB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5355" name="Oval 11"/>
          <p:cNvSpPr>
            <a:spLocks noChangeArrowheads="1"/>
          </p:cNvSpPr>
          <p:nvPr/>
        </p:nvSpPr>
        <p:spPr bwMode="auto">
          <a:xfrm>
            <a:off x="8243888" y="6200775"/>
            <a:ext cx="73025" cy="73025"/>
          </a:xfrm>
          <a:prstGeom prst="ellipse">
            <a:avLst/>
          </a:prstGeom>
          <a:solidFill>
            <a:srgbClr val="6EB1E4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5356" name="Line 12"/>
          <p:cNvSpPr>
            <a:spLocks noChangeShapeType="1"/>
          </p:cNvSpPr>
          <p:nvPr/>
        </p:nvSpPr>
        <p:spPr bwMode="auto">
          <a:xfrm rot="10800000">
            <a:off x="541338" y="295275"/>
            <a:ext cx="8134350" cy="0"/>
          </a:xfrm>
          <a:prstGeom prst="line">
            <a:avLst/>
          </a:prstGeom>
          <a:noFill/>
          <a:ln w="9525">
            <a:solidFill>
              <a:srgbClr val="1342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5357" name="Oval 13"/>
          <p:cNvSpPr>
            <a:spLocks noChangeArrowheads="1"/>
          </p:cNvSpPr>
          <p:nvPr/>
        </p:nvSpPr>
        <p:spPr bwMode="auto">
          <a:xfrm rot="10800000">
            <a:off x="468313" y="260350"/>
            <a:ext cx="73025" cy="73025"/>
          </a:xfrm>
          <a:prstGeom prst="ellipse">
            <a:avLst/>
          </a:prstGeom>
          <a:solidFill>
            <a:srgbClr val="134266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5358" name="Oval 14"/>
          <p:cNvSpPr>
            <a:spLocks noChangeArrowheads="1"/>
          </p:cNvSpPr>
          <p:nvPr/>
        </p:nvSpPr>
        <p:spPr bwMode="auto">
          <a:xfrm rot="10800000">
            <a:off x="684213" y="260350"/>
            <a:ext cx="73025" cy="73025"/>
          </a:xfrm>
          <a:prstGeom prst="ellipse">
            <a:avLst/>
          </a:prstGeom>
          <a:solidFill>
            <a:srgbClr val="237CB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5359" name="Oval 15"/>
          <p:cNvSpPr>
            <a:spLocks noChangeArrowheads="1"/>
          </p:cNvSpPr>
          <p:nvPr/>
        </p:nvSpPr>
        <p:spPr bwMode="auto">
          <a:xfrm rot="10800000">
            <a:off x="828675" y="260350"/>
            <a:ext cx="73025" cy="73025"/>
          </a:xfrm>
          <a:prstGeom prst="ellipse">
            <a:avLst/>
          </a:prstGeom>
          <a:solidFill>
            <a:srgbClr val="6EB1E4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897563" y="115888"/>
            <a:ext cx="2778125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logo_3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10400" y="295274"/>
            <a:ext cx="1670050" cy="9196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0">
          <a:solidFill>
            <a:srgbClr val="134266"/>
          </a:solidFill>
          <a:latin typeface="Cambria"/>
          <a:ea typeface="ＭＳ Ｐゴシック" charset="-128"/>
          <a:cs typeface="Cambri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34266"/>
          </a:solidFill>
          <a:latin typeface="Chalkboard Bold" pitchFamily="-6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34266"/>
          </a:solidFill>
          <a:latin typeface="Chalkboard Bold" pitchFamily="-6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34266"/>
          </a:solidFill>
          <a:latin typeface="Chalkboard Bold" pitchFamily="-6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34266"/>
          </a:solidFill>
          <a:latin typeface="Chalkboard Bold" pitchFamily="-6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34266"/>
          </a:solidFill>
          <a:latin typeface="Chalkboard Bold" pitchFamily="-6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34266"/>
          </a:solidFill>
          <a:latin typeface="Chalkboard Bold" pitchFamily="-6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34266"/>
          </a:solidFill>
          <a:latin typeface="Chalkboard Bold" pitchFamily="-6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34266"/>
          </a:solidFill>
          <a:latin typeface="Chalkboard Bold" pitchFamily="-6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Cambria"/>
          <a:ea typeface="ＭＳ Ｐゴシック" charset="-128"/>
          <a:cs typeface="Cambri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333333"/>
          </a:solidFill>
          <a:latin typeface="Cambria"/>
          <a:ea typeface="ＭＳ Ｐゴシック" pitchFamily="-107" charset="-128"/>
          <a:cs typeface="Cambri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333333"/>
          </a:solidFill>
          <a:latin typeface="Cambria"/>
          <a:ea typeface="ＭＳ Ｐゴシック" pitchFamily="-107" charset="-128"/>
          <a:cs typeface="Cambri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Cambria"/>
          <a:ea typeface="ＭＳ Ｐゴシック" pitchFamily="-107" charset="-128"/>
          <a:cs typeface="Cambri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Cambria"/>
          <a:ea typeface="ＭＳ Ｐゴシック" pitchFamily="-107" charset="-128"/>
          <a:cs typeface="Cambri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8612" y="6381750"/>
            <a:ext cx="2806763" cy="339725"/>
          </a:xfrm>
        </p:spPr>
        <p:txBody>
          <a:bodyPr/>
          <a:lstStyle/>
          <a:p>
            <a:r>
              <a:rPr lang="en-US" b="1" dirty="0" smtClean="0"/>
              <a:t>Honolulu, 23</a:t>
            </a:r>
            <a:r>
              <a:rPr lang="en-US" b="1" baseline="30000" dirty="0" smtClean="0"/>
              <a:t>rd</a:t>
            </a:r>
            <a:r>
              <a:rPr lang="en-US" b="1" dirty="0" smtClean="0"/>
              <a:t> of May 2011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PESOS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7309-CA78-ED40-8AFA-BD14F6943D8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Compatibility of Conversational Service Interactions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 Guinea and Paola Spoletini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45436" y="1558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1068" y="11349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construction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7309-CA78-ED40-8AFA-BD14F6943D8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2438400"/>
            <a:ext cx="4394200" cy="226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438400"/>
            <a:ext cx="9906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2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4114800"/>
            <a:ext cx="8229600" cy="1858963"/>
          </a:xfrm>
        </p:spPr>
        <p:txBody>
          <a:bodyPr/>
          <a:lstStyle/>
          <a:p>
            <a:r>
              <a:rPr lang="en-US" sz="2000" dirty="0" smtClean="0"/>
              <a:t>The nodes are enumerated following the temporal sequence and a specific ordering of And branches</a:t>
            </a:r>
          </a:p>
          <a:p>
            <a:r>
              <a:rPr lang="en-US" sz="2000" dirty="0" smtClean="0"/>
              <a:t>The degree of importance is spread onto the structural arcs</a:t>
            </a:r>
          </a:p>
          <a:p>
            <a:r>
              <a:rPr lang="en-US" sz="2000" dirty="0" smtClean="0"/>
              <a:t>Redundant nodes are removed</a:t>
            </a:r>
          </a:p>
          <a:p>
            <a:r>
              <a:rPr lang="en-US" sz="2000" dirty="0" smtClean="0"/>
              <a:t>The candidate’s graph is built using the same procedure but reversing the direction of interaction edges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7309-CA78-ED40-8AFA-BD14F6943D8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>
            <a:off x="2571608" y="2452511"/>
            <a:ext cx="558236" cy="39454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ight Arrow 9"/>
          <p:cNvSpPr/>
          <p:nvPr/>
        </p:nvSpPr>
        <p:spPr bwMode="auto">
          <a:xfrm>
            <a:off x="5105400" y="2407637"/>
            <a:ext cx="558236" cy="39454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282700"/>
            <a:ext cx="2336800" cy="275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133600"/>
            <a:ext cx="2425700" cy="774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41500"/>
            <a:ext cx="16891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5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459163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Structural comparison</a:t>
            </a:r>
          </a:p>
          <a:p>
            <a:pPr lvl="1"/>
            <a:r>
              <a:rPr lang="en-US" dirty="0" smtClean="0"/>
              <a:t>Graphs with the same size have to be identical</a:t>
            </a:r>
          </a:p>
          <a:p>
            <a:pPr lvl="1"/>
            <a:r>
              <a:rPr lang="en-US" dirty="0" smtClean="0"/>
              <a:t>If the sizes do not match, nodes that are not strictly necessary can be deleted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Data type comparison</a:t>
            </a:r>
          </a:p>
          <a:p>
            <a:pPr lvl="1"/>
            <a:r>
              <a:rPr lang="en-US" dirty="0" smtClean="0"/>
              <a:t>Structural similarity: cost </a:t>
            </a:r>
            <a:r>
              <a:rPr lang="en-US" dirty="0"/>
              <a:t>of transforming one message into the other by means of Tree Edit </a:t>
            </a:r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Content similarity: </a:t>
            </a:r>
            <a:r>
              <a:rPr lang="en-US" dirty="0" err="1" smtClean="0"/>
              <a:t>Wordnet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7309-CA78-ED40-8AFA-BD14F6943D8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8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Tele-Radiology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0" y="6381750"/>
            <a:ext cx="1882775" cy="3397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29100" y="6381750"/>
            <a:ext cx="3455988" cy="3397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7309-CA78-ED40-8AFA-BD14F6943D8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14400"/>
            <a:ext cx="4259920" cy="518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417638"/>
            <a:ext cx="3470757" cy="455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3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Tele-Radiology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7309-CA78-ED40-8AFA-BD14F6943D8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9088" y="1427904"/>
            <a:ext cx="6221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Privacy =&gt; minimize the number of partners managing sensitive data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Get rid of partner EM </a:t>
            </a:r>
            <a:endParaRPr lang="en-US" sz="16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088" y="5130224"/>
            <a:ext cx="3722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Strong vs. weak interpretation for Loops</a:t>
            </a:r>
          </a:p>
          <a:p>
            <a:endParaRPr lang="en-US" sz="1600" dirty="0" smtClean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Data analysis </a:t>
            </a:r>
            <a:endParaRPr lang="en-US" sz="1600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62200"/>
            <a:ext cx="3517900" cy="2579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7630" y="11349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6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ISC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Continue to validate the algorithm</a:t>
            </a:r>
          </a:p>
          <a:p>
            <a:r>
              <a:rPr lang="en-US" dirty="0" smtClean="0"/>
              <a:t>Close the loop</a:t>
            </a:r>
          </a:p>
          <a:p>
            <a:pPr lvl="1"/>
            <a:r>
              <a:rPr lang="en-US" dirty="0" smtClean="0"/>
              <a:t>Process adaptation and Data type adapters</a:t>
            </a:r>
          </a:p>
          <a:p>
            <a:r>
              <a:rPr lang="en-US" dirty="0" smtClean="0"/>
              <a:t>Extend </a:t>
            </a:r>
            <a:r>
              <a:rPr lang="en-US" smtClean="0"/>
              <a:t>beyond BPEL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Refine ISCs with properties inferred from history of interactions </a:t>
            </a:r>
          </a:p>
          <a:p>
            <a:pPr lvl="1"/>
            <a:r>
              <a:rPr lang="en-US" dirty="0" smtClean="0"/>
              <a:t>Refined meaning of compatibility with actual partner</a:t>
            </a:r>
          </a:p>
          <a:p>
            <a:pPr lvl="1"/>
            <a:r>
              <a:rPr lang="en-US" dirty="0" smtClean="0"/>
              <a:t>What am I looking for in a new partner?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7309-CA78-ED40-8AFA-BD14F6943D8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9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Interaction Sequence Charts</a:t>
            </a:r>
          </a:p>
          <a:p>
            <a:pPr lvl="1"/>
            <a:r>
              <a:rPr lang="en-US" dirty="0" smtClean="0"/>
              <a:t>Describing BPEL interactions</a:t>
            </a:r>
          </a:p>
          <a:p>
            <a:r>
              <a:rPr lang="en-US" dirty="0" smtClean="0"/>
              <a:t>Compatibility Evaluation</a:t>
            </a:r>
          </a:p>
          <a:p>
            <a:r>
              <a:rPr lang="en-US" dirty="0" smtClean="0"/>
              <a:t>The Future of ISC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7309-CA78-ED40-8AFA-BD14F6943D8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Open World Assumption</a:t>
            </a:r>
          </a:p>
          <a:p>
            <a:pPr lvl="1"/>
            <a:r>
              <a:rPr lang="en-US" dirty="0" smtClean="0"/>
              <a:t>System depends on the functional and qualitative evolution of partner services</a:t>
            </a:r>
          </a:p>
          <a:p>
            <a:r>
              <a:rPr lang="en-US" dirty="0" smtClean="0"/>
              <a:t>Self-adaptation is a way to cope with these evolutions</a:t>
            </a:r>
          </a:p>
          <a:p>
            <a:pPr lvl="1"/>
            <a:r>
              <a:rPr lang="en-US" dirty="0" smtClean="0"/>
              <a:t>Substitute a service with a compatible alternative</a:t>
            </a:r>
          </a:p>
          <a:p>
            <a:r>
              <a:rPr lang="en-US" dirty="0" smtClean="0"/>
              <a:t>Conversational services impose:</a:t>
            </a:r>
          </a:p>
          <a:p>
            <a:pPr lvl="1"/>
            <a:r>
              <a:rPr lang="en-US" dirty="0" smtClean="0"/>
              <a:t>a specific interaction protocol and </a:t>
            </a:r>
          </a:p>
          <a:p>
            <a:pPr lvl="1"/>
            <a:r>
              <a:rPr lang="en-US" dirty="0" smtClean="0"/>
              <a:t>specific data types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7309-CA78-ED40-8AFA-BD14F6943D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4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Innovative Contributions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5833"/>
            <a:ext cx="5105400" cy="4525963"/>
          </a:xfrm>
        </p:spPr>
        <p:txBody>
          <a:bodyPr/>
          <a:lstStyle/>
          <a:p>
            <a:r>
              <a:rPr lang="en-US" sz="2000" dirty="0" smtClean="0"/>
              <a:t>Interaction </a:t>
            </a:r>
            <a:r>
              <a:rPr lang="en-US" sz="2000" dirty="0"/>
              <a:t>Sequence </a:t>
            </a:r>
            <a:r>
              <a:rPr lang="en-US" sz="2000" dirty="0" smtClean="0"/>
              <a:t>Charts</a:t>
            </a:r>
          </a:p>
          <a:p>
            <a:pPr lvl="1"/>
            <a:r>
              <a:rPr lang="en-US" sz="2000" dirty="0" smtClean="0"/>
              <a:t>derived from Message Sequence Charts</a:t>
            </a:r>
          </a:p>
          <a:p>
            <a:pPr lvl="1"/>
            <a:r>
              <a:rPr lang="en-US" sz="2000" dirty="0" smtClean="0"/>
              <a:t>describe an isolated service’s interaction with the outside world (protocol and data types)</a:t>
            </a:r>
          </a:p>
          <a:p>
            <a:pPr lvl="2"/>
            <a:endParaRPr lang="en-US" sz="1800" dirty="0"/>
          </a:p>
          <a:p>
            <a:r>
              <a:rPr lang="en-US" sz="2000" dirty="0"/>
              <a:t>Compatibility Evaluation </a:t>
            </a:r>
            <a:r>
              <a:rPr lang="en-US" sz="2000" dirty="0" smtClean="0"/>
              <a:t>Algorithm</a:t>
            </a:r>
          </a:p>
          <a:p>
            <a:pPr lvl="1"/>
            <a:r>
              <a:rPr lang="en-US" sz="2000" dirty="0" smtClean="0"/>
              <a:t>uses ISCs to determine protocol compatibility</a:t>
            </a:r>
          </a:p>
          <a:p>
            <a:pPr lvl="1"/>
            <a:r>
              <a:rPr lang="en-US" sz="2000" dirty="0" smtClean="0"/>
              <a:t>uses Fuzzy techniques for data types (</a:t>
            </a:r>
            <a:r>
              <a:rPr lang="en-US" sz="2000" dirty="0" err="1" smtClean="0"/>
              <a:t>FXPath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rovides a report indicating where the mismatches are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7309-CA78-ED40-8AFA-BD14F6943D8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2600" y="1524000"/>
            <a:ext cx="3124200" cy="17543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23253"/>
                </a:solidFill>
                <a:latin typeface="Cambria"/>
              </a:rPr>
              <a:t>Tool support:</a:t>
            </a:r>
          </a:p>
          <a:p>
            <a:endParaRPr lang="en-US" dirty="0">
              <a:solidFill>
                <a:srgbClr val="023253"/>
              </a:solidFill>
              <a:latin typeface="Cambria"/>
            </a:endParaRPr>
          </a:p>
          <a:p>
            <a:r>
              <a:rPr lang="en-US" dirty="0" smtClean="0">
                <a:solidFill>
                  <a:srgbClr val="023253"/>
                </a:solidFill>
                <a:latin typeface="Cambria"/>
              </a:rPr>
              <a:t>Graphical Design-time tool</a:t>
            </a:r>
          </a:p>
          <a:p>
            <a:endParaRPr lang="en-US" dirty="0">
              <a:solidFill>
                <a:srgbClr val="023253"/>
              </a:solidFill>
              <a:latin typeface="Cambria"/>
            </a:endParaRPr>
          </a:p>
          <a:p>
            <a:r>
              <a:rPr lang="en-US" dirty="0" smtClean="0">
                <a:solidFill>
                  <a:srgbClr val="023253"/>
                </a:solidFill>
                <a:latin typeface="Cambria"/>
              </a:rPr>
              <a:t>Automatic ISC extraction for BPEL 2.0 processes</a:t>
            </a:r>
            <a:endParaRPr lang="en-US" dirty="0">
              <a:solidFill>
                <a:srgbClr val="023253"/>
              </a:solidFill>
              <a:latin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4075" y="3962400"/>
            <a:ext cx="31242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23253"/>
                </a:solidFill>
                <a:latin typeface="Cambria"/>
              </a:rPr>
              <a:t>Tool support:</a:t>
            </a:r>
          </a:p>
          <a:p>
            <a:endParaRPr lang="en-US" dirty="0">
              <a:solidFill>
                <a:srgbClr val="023253"/>
              </a:solidFill>
              <a:latin typeface="Cambria"/>
            </a:endParaRPr>
          </a:p>
          <a:p>
            <a:r>
              <a:rPr lang="en-US" dirty="0" smtClean="0">
                <a:solidFill>
                  <a:srgbClr val="023253"/>
                </a:solidFill>
                <a:latin typeface="Cambria"/>
              </a:rPr>
              <a:t>Algorithm fully implemented</a:t>
            </a:r>
          </a:p>
          <a:p>
            <a:endParaRPr lang="en-US" dirty="0">
              <a:solidFill>
                <a:srgbClr val="023253"/>
              </a:solidFill>
              <a:latin typeface="Cambria"/>
            </a:endParaRPr>
          </a:p>
          <a:p>
            <a:r>
              <a:rPr lang="en-US" dirty="0" err="1" smtClean="0">
                <a:solidFill>
                  <a:srgbClr val="023253"/>
                </a:solidFill>
                <a:latin typeface="Cambria"/>
              </a:rPr>
              <a:t>FXPath</a:t>
            </a:r>
            <a:r>
              <a:rPr lang="en-US" dirty="0" smtClean="0">
                <a:solidFill>
                  <a:srgbClr val="023253"/>
                </a:solidFill>
                <a:latin typeface="Cambria"/>
              </a:rPr>
              <a:t> manually integrated</a:t>
            </a:r>
            <a:endParaRPr lang="en-US" dirty="0">
              <a:solidFill>
                <a:srgbClr val="023253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4975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overview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7309-CA78-ED40-8AFA-BD14F6943D8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417883" y="2590800"/>
            <a:ext cx="1854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Process adaptation</a:t>
            </a:r>
            <a:endParaRPr lang="en-US" sz="1600" dirty="0">
              <a:latin typeface="Cambria"/>
              <a:cs typeface="Cambr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0200" y="2256214"/>
            <a:ext cx="175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Data type adapter</a:t>
            </a:r>
            <a:endParaRPr lang="en-US" sz="1600" dirty="0">
              <a:latin typeface="Cambria"/>
              <a:cs typeface="Cambria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349" y="1417638"/>
            <a:ext cx="3962400" cy="458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8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19599"/>
          </a:xfrm>
        </p:spPr>
        <p:txBody>
          <a:bodyPr/>
          <a:lstStyle/>
          <a:p>
            <a:r>
              <a:rPr lang="en-US" dirty="0" smtClean="0"/>
              <a:t>Seven basic constructs</a:t>
            </a:r>
          </a:p>
          <a:p>
            <a:pPr lvl="1"/>
            <a:r>
              <a:rPr lang="en-US" dirty="0" smtClean="0"/>
              <a:t>Receive</a:t>
            </a:r>
          </a:p>
          <a:p>
            <a:pPr lvl="1"/>
            <a:r>
              <a:rPr lang="en-US" dirty="0" smtClean="0"/>
              <a:t>Send</a:t>
            </a:r>
          </a:p>
          <a:p>
            <a:pPr lvl="1"/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Loop</a:t>
            </a:r>
          </a:p>
          <a:p>
            <a:pPr lvl="1"/>
            <a:r>
              <a:rPr lang="en-US" dirty="0" smtClean="0"/>
              <a:t>Parallel Loop</a:t>
            </a:r>
          </a:p>
          <a:p>
            <a:pPr lvl="1"/>
            <a:r>
              <a:rPr lang="en-US" dirty="0" smtClean="0"/>
              <a:t>Terminate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7309-CA78-ED40-8AFA-BD14F6943D8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Sequence Charts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360" y="2667000"/>
            <a:ext cx="527756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8" y="2667000"/>
            <a:ext cx="499533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804" y="2387600"/>
            <a:ext cx="472385" cy="736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863" y="3429000"/>
            <a:ext cx="472385" cy="736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3632200"/>
            <a:ext cx="766948" cy="63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3632200"/>
            <a:ext cx="832922" cy="63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5800" y="3155576"/>
            <a:ext cx="151509" cy="431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3993481" y="2241611"/>
            <a:ext cx="4715614" cy="2177989"/>
          </a:xfrm>
          <a:prstGeom prst="rect">
            <a:avLst/>
          </a:prstGeom>
          <a:noFill/>
          <a:ln w="9525" cap="flat" cmpd="sng" algn="ctr">
            <a:solidFill>
              <a:srgbClr val="BBE0E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68774" y="4648200"/>
            <a:ext cx="3212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Partner name</a:t>
            </a:r>
          </a:p>
          <a:p>
            <a:r>
              <a:rPr lang="en-US" dirty="0" smtClean="0">
                <a:latin typeface="Cambria"/>
                <a:cs typeface="Cambria"/>
              </a:rPr>
              <a:t>Data type</a:t>
            </a:r>
          </a:p>
          <a:p>
            <a:r>
              <a:rPr lang="en-US" dirty="0" smtClean="0">
                <a:latin typeface="Cambria"/>
                <a:cs typeface="Cambria"/>
              </a:rPr>
              <a:t>Importance level</a:t>
            </a:r>
          </a:p>
          <a:p>
            <a:r>
              <a:rPr lang="en-US" dirty="0" smtClean="0">
                <a:latin typeface="Cambria"/>
                <a:cs typeface="Cambria"/>
              </a:rPr>
              <a:t>Preference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8760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7309-CA78-ED40-8AFA-BD14F6943D8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BPEL Interactions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679" y="1917979"/>
            <a:ext cx="2730500" cy="33173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079" y="1752600"/>
            <a:ext cx="1940520" cy="11856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037" y="2938216"/>
            <a:ext cx="1940561" cy="12875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834" y="4225748"/>
            <a:ext cx="1910764" cy="14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4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Compatibility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Measures:</a:t>
            </a:r>
          </a:p>
          <a:p>
            <a:pPr lvl="1"/>
            <a:r>
              <a:rPr lang="en-US" dirty="0" smtClean="0"/>
              <a:t>Structural coherence</a:t>
            </a:r>
          </a:p>
          <a:p>
            <a:pPr lvl="1"/>
            <a:r>
              <a:rPr lang="en-US" dirty="0" smtClean="0"/>
              <a:t>Data type similarity</a:t>
            </a:r>
          </a:p>
          <a:p>
            <a:r>
              <a:rPr lang="en-US" dirty="0" smtClean="0"/>
              <a:t>Algorithm structure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ISC pruning: isolate a partner’s interactions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Graph construction: build a minimal structure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Iterative comparison:</a:t>
            </a:r>
          </a:p>
          <a:p>
            <a:pPr marL="1314450" lvl="2" indent="-457200">
              <a:buFont typeface="+mj-lt"/>
              <a:buAutoNum type="alphaLcPeriod"/>
            </a:pPr>
            <a:r>
              <a:rPr lang="en-US" dirty="0" smtClean="0"/>
              <a:t>Graph structure compatibility</a:t>
            </a:r>
          </a:p>
          <a:p>
            <a:pPr marL="1314450" lvl="2" indent="-457200">
              <a:buFont typeface="+mj-lt"/>
              <a:buAutoNum type="alphaLcPeriod"/>
            </a:pPr>
            <a:r>
              <a:rPr lang="en-US" dirty="0" smtClean="0"/>
              <a:t>Fuzzy analysis of data similarities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7309-CA78-ED40-8AFA-BD14F6943D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4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Isolating P’s interactions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1"/>
          </p:nvPr>
        </p:nvSpPr>
        <p:spPr>
          <a:xfrm>
            <a:off x="3810000" y="1112837"/>
            <a:ext cx="4038600" cy="4525963"/>
          </a:xfrm>
        </p:spPr>
        <p:txBody>
          <a:bodyPr/>
          <a:lstStyle/>
          <a:p>
            <a:r>
              <a:rPr lang="en-US" dirty="0" smtClean="0"/>
              <a:t>Delete </a:t>
            </a:r>
            <a:r>
              <a:rPr lang="en-US" dirty="0"/>
              <a:t>basic interactions that do not involve </a:t>
            </a:r>
            <a:r>
              <a:rPr lang="en-US" dirty="0" smtClean="0"/>
              <a:t>P</a:t>
            </a:r>
            <a:endParaRPr lang="en-US" dirty="0"/>
          </a:p>
          <a:p>
            <a:r>
              <a:rPr lang="en-US" dirty="0" smtClean="0"/>
              <a:t>Remove </a:t>
            </a:r>
            <a:r>
              <a:rPr lang="en-US" dirty="0"/>
              <a:t>sequential structures that do not contain basic </a:t>
            </a:r>
            <a:r>
              <a:rPr lang="en-US" dirty="0" smtClean="0"/>
              <a:t>interactions</a:t>
            </a:r>
            <a:endParaRPr lang="en-US" dirty="0"/>
          </a:p>
          <a:p>
            <a:r>
              <a:rPr lang="en-US" dirty="0" smtClean="0"/>
              <a:t>Omit And branches that </a:t>
            </a:r>
            <a:r>
              <a:rPr lang="en-US" dirty="0"/>
              <a:t>contain no </a:t>
            </a:r>
            <a:r>
              <a:rPr lang="en-US" dirty="0" smtClean="0"/>
              <a:t>interactions</a:t>
            </a:r>
            <a:endParaRPr lang="en-US" dirty="0"/>
          </a:p>
          <a:p>
            <a:r>
              <a:rPr lang="en-US" dirty="0" smtClean="0"/>
              <a:t>Reduce </a:t>
            </a:r>
            <a:r>
              <a:rPr lang="en-US" dirty="0"/>
              <a:t>And </a:t>
            </a:r>
            <a:r>
              <a:rPr lang="en-US" dirty="0" smtClean="0"/>
              <a:t>structures with </a:t>
            </a:r>
            <a:r>
              <a:rPr lang="en-US" dirty="0"/>
              <a:t>a single branch </a:t>
            </a:r>
            <a:r>
              <a:rPr lang="en-US" dirty="0" smtClean="0"/>
              <a:t>to a path</a:t>
            </a:r>
            <a:endParaRPr lang="en-US" dirty="0"/>
          </a:p>
          <a:p>
            <a:r>
              <a:rPr lang="en-US" dirty="0" smtClean="0"/>
              <a:t>Collapse </a:t>
            </a:r>
            <a:r>
              <a:rPr lang="en-US" dirty="0"/>
              <a:t>Or branches </a:t>
            </a:r>
            <a:r>
              <a:rPr lang="en-US" dirty="0" smtClean="0"/>
              <a:t>into one (highest preference level)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7309-CA78-ED40-8AFA-BD14F6943D8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" name="Picture 12" descr="esempio1.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" y="1752600"/>
            <a:ext cx="2794000" cy="3365500"/>
          </a:xfrm>
          <a:prstGeom prst="rect">
            <a:avLst/>
          </a:prstGeom>
        </p:spPr>
      </p:pic>
      <p:pic>
        <p:nvPicPr>
          <p:cNvPr id="17" name="Picture 16" descr="esempio1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286000"/>
            <a:ext cx="1384300" cy="2070100"/>
          </a:xfrm>
          <a:prstGeom prst="rect">
            <a:avLst/>
          </a:prstGeom>
        </p:spPr>
      </p:pic>
      <p:sp>
        <p:nvSpPr>
          <p:cNvPr id="18" name="Text Placeholder 14"/>
          <p:cNvSpPr txBox="1">
            <a:spLocks/>
          </p:cNvSpPr>
          <p:nvPr/>
        </p:nvSpPr>
        <p:spPr bwMode="auto">
          <a:xfrm>
            <a:off x="581024" y="5257800"/>
            <a:ext cx="7800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33"/>
                </a:solidFill>
                <a:latin typeface="Cambria"/>
                <a:ea typeface="ＭＳ Ｐゴシック" charset="-128"/>
                <a:cs typeface="Cambri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33333"/>
                </a:solidFill>
                <a:latin typeface="Cambria"/>
                <a:ea typeface="ＭＳ Ｐゴシック" pitchFamily="-107" charset="-128"/>
                <a:cs typeface="Cambri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33"/>
                </a:solidFill>
                <a:latin typeface="Cambria"/>
                <a:ea typeface="ＭＳ Ｐゴシック" pitchFamily="-107" charset="-128"/>
                <a:cs typeface="Cambri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33"/>
                </a:solidFill>
                <a:latin typeface="Cambria"/>
                <a:ea typeface="ＭＳ Ｐゴシック" pitchFamily="-107" charset="-128"/>
                <a:cs typeface="Cambri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Cambria"/>
                <a:ea typeface="ＭＳ Ｐゴシック" pitchFamily="-107" charset="-128"/>
                <a:cs typeface="Cambri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333333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333333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333333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333333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indent="0">
              <a:buNone/>
            </a:pPr>
            <a:r>
              <a:rPr lang="en-US" dirty="0" smtClean="0"/>
              <a:t>Flatten </a:t>
            </a:r>
            <a:r>
              <a:rPr lang="en-US" dirty="0"/>
              <a:t>out </a:t>
            </a:r>
            <a:r>
              <a:rPr lang="en-US" dirty="0" smtClean="0"/>
              <a:t>Or </a:t>
            </a:r>
            <a:r>
              <a:rPr lang="en-US" dirty="0"/>
              <a:t>structures, and </a:t>
            </a:r>
            <a:r>
              <a:rPr lang="en-US" dirty="0" smtClean="0"/>
              <a:t>generate </a:t>
            </a:r>
            <a:r>
              <a:rPr lang="en-US" dirty="0"/>
              <a:t>all the possible combinations of </a:t>
            </a:r>
            <a:r>
              <a:rPr lang="en-US" dirty="0" smtClean="0"/>
              <a:t>Or branches</a:t>
            </a:r>
            <a:endParaRPr lang="en-US" dirty="0"/>
          </a:p>
        </p:txBody>
      </p:sp>
      <p:pic>
        <p:nvPicPr>
          <p:cNvPr id="19" name="Picture 18" descr="esempio1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1780822"/>
            <a:ext cx="1016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3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4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5" grpId="1" build="p"/>
      <p:bldP spid="18" grpId="0" build="p"/>
      <p:bldP spid="18" grpId="1" build="p"/>
    </p:bldLst>
  </p:timing>
</p:sld>
</file>

<file path=ppt/theme/theme1.xml><?xml version="1.0" encoding="utf-8"?>
<a:theme xmlns:a="http://schemas.openxmlformats.org/drawingml/2006/main" name="SMScomTemplate">
  <a:themeElements>
    <a:clrScheme name="deep_presentation_grou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ep_presentation_group">
      <a:majorFont>
        <a:latin typeface="Chalkboard Bol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deep_presentation_gro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ep_presentation_grou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ep_presentation_grou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ep_presentation_grou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ep_presentation_grou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ep_presentation_grou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ep_presentation_grou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ep_presentation_grou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ep_presentation_grou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ep_presentation_grou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ep_presentation_grou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ep_presentation_grou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484</Words>
  <Application>Microsoft Macintosh PowerPoint</Application>
  <PresentationFormat>On-screen Show (4:3)</PresentationFormat>
  <Paragraphs>119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SMScomTemplate</vt:lpstr>
      <vt:lpstr>Evaluating the Compatibility of Conversational Service Interactions</vt:lpstr>
      <vt:lpstr>Agenda</vt:lpstr>
      <vt:lpstr>Introduction</vt:lpstr>
      <vt:lpstr>Innovative Contributions</vt:lpstr>
      <vt:lpstr>Approach overview</vt:lpstr>
      <vt:lpstr>Interaction Sequence Charts</vt:lpstr>
      <vt:lpstr>Expressing BPEL Interactions</vt:lpstr>
      <vt:lpstr>Compatibility evaluation</vt:lpstr>
      <vt:lpstr>Isolating P’s interactions</vt:lpstr>
      <vt:lpstr>Graph construction</vt:lpstr>
      <vt:lpstr>Graph construction</vt:lpstr>
      <vt:lpstr>Analysis procedure</vt:lpstr>
      <vt:lpstr>Tele-Radiology</vt:lpstr>
      <vt:lpstr>Tele-Radiology</vt:lpstr>
      <vt:lpstr>The Future of ISC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 bla bla</dc:creator>
  <cp:lastModifiedBy>Sam Guinea</cp:lastModifiedBy>
  <cp:revision>56</cp:revision>
  <dcterms:created xsi:type="dcterms:W3CDTF">2009-06-16T12:19:04Z</dcterms:created>
  <dcterms:modified xsi:type="dcterms:W3CDTF">2011-05-23T19:55:02Z</dcterms:modified>
</cp:coreProperties>
</file>