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9" r:id="rId6"/>
    <p:sldId id="271" r:id="rId7"/>
    <p:sldId id="273" r:id="rId8"/>
    <p:sldId id="274" r:id="rId9"/>
    <p:sldId id="261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5" r:id="rId20"/>
    <p:sldId id="286" r:id="rId21"/>
    <p:sldId id="287" r:id="rId22"/>
    <p:sldId id="288" r:id="rId23"/>
    <p:sldId id="289" r:id="rId24"/>
    <p:sldId id="262" r:id="rId25"/>
    <p:sldId id="272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967DF-1BA9-430C-9FC4-B7AADA56B52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9F39B-825C-493A-BA07-1C02EB9F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5/23/2011 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895600" y="6324600"/>
            <a:ext cx="758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228600"/>
            <a:ext cx="662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PESOS 2011 - Third International Workshop on Principles of Engineering Service-Oriented Systems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 descr="http://cba.unomaha.edu/faculty/rmorris/web/UNomah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48" y="6102096"/>
            <a:ext cx="1460021" cy="685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5/23/2011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74464" y="6385560"/>
            <a:ext cx="533400" cy="365760"/>
          </a:xfrm>
        </p:spPr>
        <p:txBody>
          <a:bodyPr/>
          <a:lstStyle>
            <a:lvl1pPr>
              <a:defRPr/>
            </a:lvl1pPr>
          </a:lstStyle>
          <a:p>
            <a:fld id="{85EBA6C9-D333-482C-89F3-59E22C3F76DE}" type="slidenum">
              <a:rPr lang="en-US" smtClean="0"/>
              <a:pPr/>
              <a:t>‹#›</a:t>
            </a:fld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2192" y="36576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PESOS 2011 - Third International Workshop on Principles of Engineering Service-Oriented Systems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 descr="http://cba.unomaha.edu/faculty/rmorris/web/UNomah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9048"/>
            <a:ext cx="1460021" cy="685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5/23/2011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239000" cy="1676400"/>
          </a:xfrm>
        </p:spPr>
        <p:txBody>
          <a:bodyPr>
            <a:normAutofit/>
          </a:bodyPr>
          <a:lstStyle/>
          <a:p>
            <a:pPr algn="ctr"/>
            <a:r>
              <a:rPr lang="en-US" sz="3000" i="1" dirty="0" smtClean="0"/>
              <a:t>Architecture-based Reliability Analysis of Web Services in Multilayer Environment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5532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M. Rahmani, A. Azadmanesh, H. Siy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University of Nebraska-Omaha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A6C9-D333-482C-89F3-59E22C3F76DE}" type="slidenum">
              <a:rPr lang="en-US" smtClean="0"/>
              <a:pPr/>
              <a:t>10</a:t>
            </a:fld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57200"/>
            <a:ext cx="8229600" cy="2438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Dynamic Analysis 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Instrument application server with a profiler 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AppDynamics [ App]  or JRAT [JRA]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Execute web service test cases 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2743200"/>
            <a:ext cx="6400800" cy="3459162"/>
            <a:chOff x="1253" y="3076"/>
            <a:chExt cx="4668" cy="2091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94" y="3076"/>
              <a:ext cx="3527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AutoShape 4"/>
            <p:cNvCxnSpPr>
              <a:cxnSpLocks noChangeShapeType="1"/>
            </p:cNvCxnSpPr>
            <p:nvPr/>
          </p:nvCxnSpPr>
          <p:spPr bwMode="auto">
            <a:xfrm>
              <a:off x="2199" y="4102"/>
              <a:ext cx="195" cy="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</p:cxn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619" y="3880"/>
              <a:ext cx="995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Web server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357" y="4309"/>
              <a:ext cx="1072" cy="3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Web service 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>
              <a:off x="2199" y="4475"/>
              <a:ext cx="18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</p:cxn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253" y="4829"/>
              <a:ext cx="1346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Application server 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AutoShape 9"/>
            <p:cNvCxnSpPr>
              <a:cxnSpLocks noChangeShapeType="1"/>
            </p:cNvCxnSpPr>
            <p:nvPr/>
          </p:nvCxnSpPr>
          <p:spPr bwMode="auto">
            <a:xfrm flipV="1">
              <a:off x="2114" y="4769"/>
              <a:ext cx="269" cy="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6629400" y="457200"/>
            <a:ext cx="2286000" cy="5715000"/>
            <a:chOff x="6324600" y="457200"/>
            <a:chExt cx="2590800" cy="5715000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24600" y="457200"/>
              <a:ext cx="2590800" cy="571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Down Arrow 15"/>
            <p:cNvSpPr/>
            <p:nvPr/>
          </p:nvSpPr>
          <p:spPr>
            <a:xfrm>
              <a:off x="8382000" y="685800"/>
              <a:ext cx="2286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685800"/>
            <a:ext cx="68580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Static Analysis</a:t>
            </a:r>
          </a:p>
          <a:p>
            <a:pPr lvl="1"/>
            <a:r>
              <a:rPr lang="en-US" dirty="0" smtClean="0"/>
              <a:t>Extract main layers</a:t>
            </a:r>
          </a:p>
          <a:p>
            <a:pPr lvl="2"/>
            <a:r>
              <a:rPr lang="en-US" sz="2400" dirty="0" smtClean="0"/>
              <a:t>using some architectural tools such as Structure 101</a:t>
            </a:r>
          </a:p>
          <a:p>
            <a:pPr lvl="1"/>
            <a:r>
              <a:rPr lang="en-US" dirty="0" smtClean="0"/>
              <a:t>Extract configuration parameters (</a:t>
            </a:r>
            <a:r>
              <a:rPr lang="en-US" sz="1800" dirty="0" smtClean="0"/>
              <a:t>mostly gathered from performance analysis literature</a:t>
            </a:r>
            <a:r>
              <a:rPr lang="en-US" dirty="0" smtClean="0"/>
              <a:t>)</a:t>
            </a:r>
          </a:p>
          <a:p>
            <a:pPr lvl="2"/>
            <a:r>
              <a:rPr lang="en-US" sz="2400" dirty="0" smtClean="0"/>
              <a:t>Http thread pool in the web container, </a:t>
            </a:r>
          </a:p>
          <a:p>
            <a:pPr lvl="3"/>
            <a:r>
              <a:rPr lang="en-US" sz="2400" dirty="0" smtClean="0"/>
              <a:t>(server.xml)</a:t>
            </a:r>
          </a:p>
          <a:p>
            <a:pPr lvl="2"/>
            <a:r>
              <a:rPr lang="en-US" sz="2400" dirty="0" smtClean="0"/>
              <a:t>EJB instance pool in EJB container,</a:t>
            </a:r>
          </a:p>
          <a:p>
            <a:pPr lvl="3"/>
            <a:r>
              <a:rPr lang="en-US" sz="2400" dirty="0" smtClean="0"/>
              <a:t>(standardjboss.xml)</a:t>
            </a:r>
          </a:p>
          <a:p>
            <a:pPr lvl="2"/>
            <a:r>
              <a:rPr lang="en-US" sz="2400" dirty="0" smtClean="0"/>
              <a:t>Database connection pool of the data access layer </a:t>
            </a:r>
          </a:p>
          <a:p>
            <a:pPr lvl="3"/>
            <a:r>
              <a:rPr lang="en-US" sz="2400" dirty="0" smtClean="0"/>
              <a:t>(hsqldb-ds.xml)</a:t>
            </a:r>
          </a:p>
          <a:p>
            <a:pPr lvl="1"/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6691086" y="381000"/>
            <a:ext cx="2224314" cy="5791200"/>
            <a:chOff x="6324600" y="457200"/>
            <a:chExt cx="2590800" cy="57150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24600" y="457200"/>
              <a:ext cx="2590800" cy="571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Down Arrow 6"/>
            <p:cNvSpPr/>
            <p:nvPr/>
          </p:nvSpPr>
          <p:spPr>
            <a:xfrm>
              <a:off x="6781800" y="685800"/>
              <a:ext cx="2286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5943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Form Architecture Model </a:t>
            </a:r>
          </a:p>
          <a:p>
            <a:pPr lvl="1"/>
            <a:r>
              <a:rPr lang="en-US" dirty="0" smtClean="0"/>
              <a:t>Considering the major layers and resources extracted from the previous step, an architecture model will be built .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6553200" y="685800"/>
            <a:ext cx="2362200" cy="5562600"/>
            <a:chOff x="6324600" y="457200"/>
            <a:chExt cx="2590800" cy="5715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24600" y="457200"/>
              <a:ext cx="2590800" cy="571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Left Arrow 6"/>
            <p:cNvSpPr/>
            <p:nvPr/>
          </p:nvSpPr>
          <p:spPr>
            <a:xfrm>
              <a:off x="8305800" y="2819400"/>
              <a:ext cx="3810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71"/>
          <p:cNvGrpSpPr/>
          <p:nvPr/>
        </p:nvGrpSpPr>
        <p:grpSpPr>
          <a:xfrm>
            <a:off x="381000" y="2590800"/>
            <a:ext cx="7162800" cy="3084731"/>
            <a:chOff x="228600" y="3429000"/>
            <a:chExt cx="7315200" cy="3084731"/>
          </a:xfrm>
        </p:grpSpPr>
        <p:sp>
          <p:nvSpPr>
            <p:cNvPr id="9" name="Rectangle 8"/>
            <p:cNvSpPr/>
            <p:nvPr/>
          </p:nvSpPr>
          <p:spPr>
            <a:xfrm>
              <a:off x="228600" y="5867400"/>
              <a:ext cx="7315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Architecture of JBoss, showing the interaction between layers and shared resources </a:t>
              </a:r>
              <a:endParaRPr lang="en-US" dirty="0"/>
            </a:p>
          </p:txBody>
        </p:sp>
        <p:pic>
          <p:nvPicPr>
            <p:cNvPr id="1086" name="Picture 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429000"/>
              <a:ext cx="5653776" cy="2370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6019800" cy="5486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Parameter Estimation </a:t>
            </a:r>
          </a:p>
          <a:p>
            <a:r>
              <a:rPr lang="en-US" dirty="0" smtClean="0"/>
              <a:t>(the purpose of this phase is to attain the information needed to build the stochastic behavior among and within the layers)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Estimate transition probabilities between layers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Estimate time spent in each layer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Gather failure probability in each layer 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151880" y="228600"/>
            <a:ext cx="2763520" cy="6324600"/>
            <a:chOff x="6151880" y="228600"/>
            <a:chExt cx="2763520" cy="63246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51880" y="228600"/>
              <a:ext cx="2763520" cy="632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Down Arrow 4"/>
            <p:cNvSpPr/>
            <p:nvPr/>
          </p:nvSpPr>
          <p:spPr>
            <a:xfrm>
              <a:off x="8382000" y="3200400"/>
              <a:ext cx="3810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8153400" cy="5486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Estimate time spent in each layer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compute time spent in each layer in JRAT output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3000" y="2743200"/>
            <a:ext cx="6248400" cy="3459162"/>
            <a:chOff x="1253" y="3076"/>
            <a:chExt cx="4668" cy="2091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94" y="3076"/>
              <a:ext cx="3527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AutoShape 4"/>
            <p:cNvCxnSpPr>
              <a:cxnSpLocks noChangeShapeType="1"/>
            </p:cNvCxnSpPr>
            <p:nvPr/>
          </p:nvCxnSpPr>
          <p:spPr bwMode="auto">
            <a:xfrm>
              <a:off x="2199" y="4102"/>
              <a:ext cx="195" cy="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</p:cxn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619" y="3880"/>
              <a:ext cx="995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Web server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357" y="4309"/>
              <a:ext cx="1072" cy="3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Web service 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>
              <a:off x="2199" y="4475"/>
              <a:ext cx="18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</p:cxn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253" y="4829"/>
              <a:ext cx="1346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Application server 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AutoShape 9"/>
            <p:cNvCxnSpPr>
              <a:cxnSpLocks noChangeShapeType="1"/>
            </p:cNvCxnSpPr>
            <p:nvPr/>
          </p:nvCxnSpPr>
          <p:spPr bwMode="auto">
            <a:xfrm flipV="1">
              <a:off x="2114" y="4769"/>
              <a:ext cx="269" cy="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>
                <a:solidFill>
                  <a:schemeClr val="accent1"/>
                </a:solidFill>
              </a:rPr>
              <a:t>Gather failure probability in each layer 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Gather failures from server.log or from other web service packages such as SOAPUI and </a:t>
            </a:r>
            <a:r>
              <a:rPr lang="en-US" dirty="0" err="1" smtClean="0"/>
              <a:t>JMeter</a:t>
            </a:r>
            <a:r>
              <a:rPr lang="en-US" dirty="0" smtClean="0"/>
              <a:t>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Map each failure to the layer in which the failure has occurred</a:t>
            </a:r>
            <a:endParaRPr lang="en-US" dirty="0"/>
          </a:p>
        </p:txBody>
      </p:sp>
      <p:pic>
        <p:nvPicPr>
          <p:cNvPr id="2050" name="Picture 2" descr="http://www.herongyang.com/WSDL/soapUI_3_0_1_Screensh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438400"/>
            <a:ext cx="5562600" cy="38779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6096000" cy="2438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SRN (Stochastic Reward Net)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sz="2400" dirty="0" smtClean="0"/>
              <a:t>Timed activities, Transition rates, failure probability of each layer, and configuration parameters are determined </a:t>
            </a:r>
          </a:p>
          <a:p>
            <a:pPr lvl="1" algn="just"/>
            <a:endParaRPr lang="en-US" dirty="0" smtClean="0"/>
          </a:p>
          <a:p>
            <a:pPr lvl="1" algn="just">
              <a:buNone/>
            </a:pPr>
            <a:endParaRPr lang="en-US" dirty="0"/>
          </a:p>
        </p:txBody>
      </p:sp>
      <p:grpSp>
        <p:nvGrpSpPr>
          <p:cNvPr id="8" name="Group 51"/>
          <p:cNvGrpSpPr/>
          <p:nvPr/>
        </p:nvGrpSpPr>
        <p:grpSpPr>
          <a:xfrm>
            <a:off x="6324600" y="457200"/>
            <a:ext cx="2590800" cy="6096000"/>
            <a:chOff x="6324600" y="457200"/>
            <a:chExt cx="2590800" cy="60960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24600" y="457200"/>
              <a:ext cx="2590800" cy="60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Left Arrow 4"/>
            <p:cNvSpPr/>
            <p:nvPr/>
          </p:nvSpPr>
          <p:spPr>
            <a:xfrm>
              <a:off x="8338458" y="5087256"/>
              <a:ext cx="3810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95514" y="1524000"/>
            <a:ext cx="6081486" cy="4422577"/>
            <a:chOff x="395514" y="1524000"/>
            <a:chExt cx="6081486" cy="4422577"/>
          </a:xfrm>
        </p:grpSpPr>
        <p:grpSp>
          <p:nvGrpSpPr>
            <p:cNvPr id="10" name="Group 63"/>
            <p:cNvGrpSpPr/>
            <p:nvPr/>
          </p:nvGrpSpPr>
          <p:grpSpPr>
            <a:xfrm>
              <a:off x="395514" y="3733800"/>
              <a:ext cx="5319486" cy="2212777"/>
              <a:chOff x="395514" y="3733800"/>
              <a:chExt cx="5319486" cy="2212777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457200" y="4191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905000" y="4038600"/>
                <a:ext cx="762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>
                <a:stCxn id="6" idx="6"/>
              </p:cNvCxnSpPr>
              <p:nvPr/>
            </p:nvCxnSpPr>
            <p:spPr>
              <a:xfrm>
                <a:off x="762000" y="43434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219200" y="3766458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Web container</a:t>
                </a:r>
                <a:endParaRPr lang="en-US" sz="1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95514" y="3944256"/>
                <a:ext cx="685800" cy="304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Start</a:t>
                </a:r>
                <a:endParaRPr lang="en-US" sz="1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286000" y="3733800"/>
                <a:ext cx="1752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Start Application Server</a:t>
                </a:r>
                <a:endParaRPr lang="en-US" sz="1400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8194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>
                <a:stCxn id="55" idx="3"/>
                <a:endCxn id="17" idx="2"/>
              </p:cNvCxnSpPr>
              <p:nvPr/>
            </p:nvCxnSpPr>
            <p:spPr>
              <a:xfrm>
                <a:off x="2026919" y="4152900"/>
                <a:ext cx="792481" cy="38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1066800" y="4343400"/>
                <a:ext cx="457200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1299030" y="4343400"/>
                <a:ext cx="609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90600" y="56388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Http Thread pool</a:t>
                </a:r>
                <a:endParaRPr lang="en-US" sz="1400" dirty="0"/>
              </a:p>
            </p:txBody>
          </p:sp>
          <p:grpSp>
            <p:nvGrpSpPr>
              <p:cNvPr id="11" name="Group 35"/>
              <p:cNvGrpSpPr/>
              <p:nvPr/>
            </p:nvGrpSpPr>
            <p:grpSpPr>
              <a:xfrm>
                <a:off x="1600200" y="5334000"/>
                <a:ext cx="304800" cy="304800"/>
                <a:chOff x="1371600" y="5410200"/>
                <a:chExt cx="304800" cy="30480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1371600" y="54102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1524000" y="54864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1418772" y="5519058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505856" y="5580744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0" name="Straight Arrow Connector 29"/>
              <p:cNvCxnSpPr>
                <a:stCxn id="56" idx="2"/>
                <a:endCxn id="23" idx="7"/>
              </p:cNvCxnSpPr>
              <p:nvPr/>
            </p:nvCxnSpPr>
            <p:spPr>
              <a:xfrm rot="5400000">
                <a:off x="1530709" y="4890771"/>
                <a:ext cx="817521" cy="15821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23" idx="1"/>
              </p:cNvCxnSpPr>
              <p:nvPr/>
            </p:nvCxnSpPr>
            <p:spPr>
              <a:xfrm rot="16200000" flipV="1">
                <a:off x="1028701" y="4762500"/>
                <a:ext cx="882837" cy="3494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2895600" y="51054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95600" y="548640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Fail</a:t>
                </a:r>
                <a:endParaRPr lang="en-US" sz="1400" dirty="0"/>
              </a:p>
            </p:txBody>
          </p:sp>
          <p:cxnSp>
            <p:nvCxnSpPr>
              <p:cNvPr id="42" name="Straight Arrow Connector 41"/>
              <p:cNvCxnSpPr>
                <a:stCxn id="7" idx="3"/>
                <a:endCxn id="39" idx="1"/>
              </p:cNvCxnSpPr>
              <p:nvPr/>
            </p:nvCxnSpPr>
            <p:spPr>
              <a:xfrm>
                <a:off x="1981200" y="4343400"/>
                <a:ext cx="959037" cy="8066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Explosion 2 46"/>
              <p:cNvSpPr/>
              <p:nvPr/>
            </p:nvSpPr>
            <p:spPr>
              <a:xfrm>
                <a:off x="3581400" y="4114800"/>
                <a:ext cx="2133600" cy="533400"/>
              </a:xfrm>
              <a:prstGeom prst="irregularSeal2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Arrow Connector 48"/>
              <p:cNvCxnSpPr>
                <a:stCxn id="17" idx="6"/>
                <a:endCxn id="47" idx="1"/>
              </p:cNvCxnSpPr>
              <p:nvPr/>
            </p:nvCxnSpPr>
            <p:spPr>
              <a:xfrm>
                <a:off x="3124200" y="4191000"/>
                <a:ext cx="457200" cy="2417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962400" y="4267200"/>
                <a:ext cx="1752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Rest of model</a:t>
                </a:r>
                <a:endParaRPr lang="en-US" sz="1400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981200" y="4114800"/>
                <a:ext cx="45719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995714" y="4484916"/>
                <a:ext cx="45719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982653" y="4314372"/>
                <a:ext cx="45719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457200" y="1524000"/>
              <a:ext cx="2286000" cy="2514600"/>
              <a:chOff x="457200" y="1524000"/>
              <a:chExt cx="2286000" cy="251460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457200" y="1524000"/>
                <a:ext cx="2286000" cy="409222"/>
              </a:xfrm>
              <a:prstGeom prst="ellipse">
                <a:avLst/>
              </a:prstGeom>
              <a:noFill/>
              <a:ln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Arrow Connector 69"/>
              <p:cNvCxnSpPr>
                <a:stCxn id="67" idx="4"/>
              </p:cNvCxnSpPr>
              <p:nvPr/>
            </p:nvCxnSpPr>
            <p:spPr>
              <a:xfrm rot="16200000" flipH="1">
                <a:off x="699911" y="2833511"/>
                <a:ext cx="2105378" cy="304800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2057400" y="1524000"/>
              <a:ext cx="3048000" cy="2590801"/>
              <a:chOff x="2057400" y="1524000"/>
              <a:chExt cx="3048000" cy="2590801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2971800" y="1524000"/>
                <a:ext cx="2133600" cy="381000"/>
              </a:xfrm>
              <a:prstGeom prst="ellipse">
                <a:avLst/>
              </a:prstGeom>
              <a:noFill/>
              <a:ln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Arrow Connector 70"/>
              <p:cNvCxnSpPr>
                <a:stCxn id="66" idx="3"/>
              </p:cNvCxnSpPr>
              <p:nvPr/>
            </p:nvCxnSpPr>
            <p:spPr>
              <a:xfrm rot="5400000">
                <a:off x="1538032" y="2368573"/>
                <a:ext cx="2265596" cy="1226859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2028372" y="1524000"/>
              <a:ext cx="4172856" cy="2828472"/>
              <a:chOff x="2028372" y="1524000"/>
              <a:chExt cx="4172856" cy="2828472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5058228" y="1524000"/>
                <a:ext cx="1143000" cy="381000"/>
              </a:xfrm>
              <a:prstGeom prst="ellipse">
                <a:avLst/>
              </a:prstGeom>
              <a:noFill/>
              <a:ln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Arrow Connector 75"/>
              <p:cNvCxnSpPr>
                <a:endCxn id="57" idx="3"/>
              </p:cNvCxnSpPr>
              <p:nvPr/>
            </p:nvCxnSpPr>
            <p:spPr>
              <a:xfrm rot="10800000" flipV="1">
                <a:off x="2028372" y="1905000"/>
                <a:ext cx="4096658" cy="2447472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Oval 67"/>
            <p:cNvSpPr/>
            <p:nvPr/>
          </p:nvSpPr>
          <p:spPr>
            <a:xfrm>
              <a:off x="4343400" y="1905000"/>
              <a:ext cx="2133600" cy="381000"/>
            </a:xfrm>
            <a:prstGeom prst="ellipse">
              <a:avLst/>
            </a:pr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>
              <a:endCxn id="23" idx="6"/>
            </p:cNvCxnSpPr>
            <p:nvPr/>
          </p:nvCxnSpPr>
          <p:spPr>
            <a:xfrm rot="5400000">
              <a:off x="1752600" y="2438400"/>
              <a:ext cx="3200400" cy="289560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305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Modeling tool:  Mobius [Mob] </a:t>
            </a:r>
          </a:p>
          <a:p>
            <a:endParaRPr lang="en-US" dirty="0" smtClean="0"/>
          </a:p>
          <a:p>
            <a:r>
              <a:rPr lang="en-US" dirty="0" smtClean="0"/>
              <a:t>Reasons for adopting Mobius: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Mobius is built with SRN in mind, so asynchronous behavior can be described concisely.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 Provides graphical user interface.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Provides various distribution models (</a:t>
            </a:r>
            <a:r>
              <a:rPr lang="en-US" dirty="0" err="1" smtClean="0"/>
              <a:t>exponential,etc</a:t>
            </a:r>
            <a:r>
              <a:rPr lang="en-US" dirty="0" smtClean="0"/>
              <a:t>.)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Provides a hierarchical modeling, similar to software modularization.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6151880" y="838200"/>
            <a:ext cx="2763520" cy="5715000"/>
            <a:chOff x="6151880" y="457200"/>
            <a:chExt cx="2763520" cy="6096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51880" y="457200"/>
              <a:ext cx="2763520" cy="60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Left Arrow 5"/>
            <p:cNvSpPr/>
            <p:nvPr/>
          </p:nvSpPr>
          <p:spPr>
            <a:xfrm>
              <a:off x="8411028" y="5649684"/>
              <a:ext cx="3810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57150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Gather and Analyze Results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 final phase of this approach is to run the Petri net model, collect, and analyze the results .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Experimental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Case Study</a:t>
            </a:r>
          </a:p>
          <a:p>
            <a:pPr lvl="1"/>
            <a:r>
              <a:rPr lang="en-US" sz="2000" dirty="0" smtClean="0"/>
              <a:t>Duke’s Bank Web service</a:t>
            </a:r>
          </a:p>
          <a:p>
            <a:pPr lvl="1"/>
            <a:r>
              <a:rPr lang="en-US" sz="2000" dirty="0" smtClean="0"/>
              <a:t>Running on JBoss AS 4.2.2 (Default Web server: Apache Tomcat 6.0.13)</a:t>
            </a:r>
          </a:p>
          <a:p>
            <a:pPr lvl="1"/>
            <a:r>
              <a:rPr lang="en-US" sz="2000" dirty="0" smtClean="0"/>
              <a:t>Windows Vista (Intel 2.66GHz, Memory 2G)</a:t>
            </a:r>
            <a:endParaRPr lang="en-US" sz="20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59654" y="2514600"/>
            <a:ext cx="8146146" cy="3429000"/>
            <a:chOff x="159654" y="2514600"/>
            <a:chExt cx="8146146" cy="3429000"/>
          </a:xfrm>
        </p:grpSpPr>
        <p:sp>
          <p:nvSpPr>
            <p:cNvPr id="5" name="Rectangle 4"/>
            <p:cNvSpPr/>
            <p:nvPr/>
          </p:nvSpPr>
          <p:spPr>
            <a:xfrm>
              <a:off x="3352800" y="2590800"/>
              <a:ext cx="4953000" cy="2362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10000" y="2514600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Web Container (Tomcat )</a:t>
              </a:r>
              <a:endParaRPr lang="en-US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9654" y="2928258"/>
              <a:ext cx="11430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WS Client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3048000"/>
              <a:ext cx="2133600" cy="1295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8" idx="3"/>
            </p:cNvCxnSpPr>
            <p:nvPr/>
          </p:nvCxnSpPr>
          <p:spPr>
            <a:xfrm>
              <a:off x="1302654" y="3271158"/>
              <a:ext cx="2202546" cy="544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43000" y="2831068"/>
              <a:ext cx="2362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Web service invocation</a:t>
              </a:r>
              <a:endParaRPr lang="en-US" sz="1600" dirty="0"/>
            </a:p>
          </p:txBody>
        </p:sp>
        <p:grpSp>
          <p:nvGrpSpPr>
            <p:cNvPr id="10" name="Group 20"/>
            <p:cNvGrpSpPr/>
            <p:nvPr/>
          </p:nvGrpSpPr>
          <p:grpSpPr>
            <a:xfrm>
              <a:off x="1676400" y="3341916"/>
              <a:ext cx="1066800" cy="567154"/>
              <a:chOff x="1600200" y="4572000"/>
              <a:chExt cx="1066800" cy="5671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600200" y="4572000"/>
                <a:ext cx="1066800" cy="5334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7" name="Straight Connector 16"/>
              <p:cNvCxnSpPr>
                <a:stCxn id="15" idx="1"/>
                <a:endCxn id="15" idx="3"/>
              </p:cNvCxnSpPr>
              <p:nvPr/>
            </p:nvCxnSpPr>
            <p:spPr>
              <a:xfrm rot="10800000" flipH="1">
                <a:off x="1600200" y="4838700"/>
                <a:ext cx="1066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676400" y="48006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Http</a:t>
                </a:r>
                <a:endParaRPr lang="en-US" sz="16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45720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SOAP</a:t>
                </a:r>
                <a:endParaRPr lang="en-US" sz="16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733800" y="3124200"/>
              <a:ext cx="1828800" cy="26161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Http11ConnectionHandler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10000" y="3810000"/>
              <a:ext cx="1828800" cy="276999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44684" y="3657600"/>
              <a:ext cx="1828800" cy="276999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/>
            </a:p>
          </p:txBody>
        </p:sp>
        <p:cxnSp>
          <p:nvCxnSpPr>
            <p:cNvPr id="31" name="Straight Arrow Connector 30"/>
            <p:cNvCxnSpPr>
              <a:stCxn id="24" idx="2"/>
              <a:endCxn id="29" idx="0"/>
            </p:cNvCxnSpPr>
            <p:nvPr/>
          </p:nvCxnSpPr>
          <p:spPr>
            <a:xfrm rot="16200000" flipH="1">
              <a:off x="4517747" y="3516263"/>
              <a:ext cx="271790" cy="1088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867400" y="2819400"/>
              <a:ext cx="2286000" cy="1676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186714" y="3124200"/>
              <a:ext cx="533400" cy="3338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Teller Bean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034314" y="3657600"/>
              <a:ext cx="8382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Account Controller Bean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5638800" y="3276600"/>
              <a:ext cx="228600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9" idx="2"/>
              <a:endCxn id="41" idx="0"/>
            </p:cNvCxnSpPr>
            <p:nvPr/>
          </p:nvCxnSpPr>
          <p:spPr>
            <a:xfrm rot="5400000">
              <a:off x="6353628" y="3557814"/>
              <a:ext cx="199572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5943600" y="2895600"/>
              <a:ext cx="1066800" cy="152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086600" y="2895600"/>
              <a:ext cx="990600" cy="152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239000" y="3657600"/>
              <a:ext cx="6858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Account Bean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41" idx="3"/>
              <a:endCxn id="51" idx="1"/>
            </p:cNvCxnSpPr>
            <p:nvPr/>
          </p:nvCxnSpPr>
          <p:spPr>
            <a:xfrm>
              <a:off x="6872514" y="3924300"/>
              <a:ext cx="366486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943600" y="28194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Session </a:t>
              </a:r>
              <a:r>
                <a:rPr lang="en-US" sz="1100" dirty="0" smtClean="0"/>
                <a:t>container</a:t>
              </a:r>
              <a:endParaRPr lang="en-US" sz="11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14030" y="281940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Entity </a:t>
              </a:r>
              <a:r>
                <a:rPr lang="en-US" sz="1100" dirty="0" smtClean="0"/>
                <a:t>container</a:t>
              </a:r>
              <a:endParaRPr lang="en-US" sz="1100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rot="16200000" flipH="1">
              <a:off x="7334250" y="4629150"/>
              <a:ext cx="609600" cy="381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1066800" y="5181600"/>
              <a:ext cx="525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Partial view of Duke’s Bank Web Service architecture</a:t>
              </a:r>
              <a:endParaRPr lang="en-US" sz="2000" dirty="0"/>
            </a:p>
          </p:txBody>
        </p:sp>
        <p:sp>
          <p:nvSpPr>
            <p:cNvPr id="80" name="Can 79"/>
            <p:cNvSpPr/>
            <p:nvPr/>
          </p:nvSpPr>
          <p:spPr>
            <a:xfrm>
              <a:off x="7086600" y="4953000"/>
              <a:ext cx="1066800" cy="990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Data Base (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Hsqldb</a:t>
              </a:r>
              <a:r>
                <a:rPr lang="en-US" sz="1400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en-US" sz="1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24600" y="2524540"/>
              <a:ext cx="1447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EJB Container</a:t>
              </a:r>
              <a:endParaRPr lang="en-US" sz="16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A6C9-D333-482C-89F3-59E22C3F76DE}" type="slidenum">
              <a:rPr lang="en-US" smtClean="0"/>
              <a:pPr/>
              <a:t>2</a:t>
            </a:fld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Background (Petri-net, SRN)</a:t>
            </a:r>
          </a:p>
          <a:p>
            <a:r>
              <a:rPr lang="en-US" smtClean="0"/>
              <a:t>Our </a:t>
            </a:r>
            <a:r>
              <a:rPr lang="en-US" dirty="0" smtClean="0"/>
              <a:t>modeling approach</a:t>
            </a:r>
          </a:p>
          <a:p>
            <a:r>
              <a:rPr lang="en-US" dirty="0" smtClean="0"/>
              <a:t>Experimental analysis</a:t>
            </a:r>
          </a:p>
          <a:p>
            <a:r>
              <a:rPr lang="en-US" dirty="0" smtClean="0"/>
              <a:t>Preliminary results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848600" cy="228600"/>
          </a:xfrm>
        </p:spPr>
        <p:txBody>
          <a:bodyPr>
            <a:noAutofit/>
          </a:bodyPr>
          <a:lstStyle/>
          <a:p>
            <a:r>
              <a:rPr lang="en-US" sz="2900" dirty="0" smtClean="0">
                <a:solidFill>
                  <a:schemeClr val="accent1"/>
                </a:solidFill>
              </a:rPr>
              <a:t>Preliminary Results</a:t>
            </a:r>
            <a:endParaRPr lang="en-US" sz="29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5638800"/>
            <a:ext cx="8915400" cy="533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dirty="0" smtClean="0"/>
              <a:t>The Petri net sub-model representing the communication between web server, application server, and web service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066800"/>
            <a:ext cx="87630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58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Preliminary Results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7542" y="381000"/>
            <a:ext cx="3505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410200" y="6324600"/>
            <a:ext cx="36593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Parameters set for Petri net model </a:t>
            </a:r>
            <a:endParaRPr lang="en-US" sz="16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295400"/>
            <a:ext cx="5105399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28600" y="5334000"/>
            <a:ext cx="51054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 smtClean="0"/>
              <a:t>Reliability based on maximum number of threads in thread pool and maximum number of EJB in EJB pool </a:t>
            </a:r>
            <a:endParaRPr lang="en-US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8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chemeClr val="accent1"/>
                </a:solidFill>
              </a:rPr>
              <a:t>Preliminary Results</a:t>
            </a:r>
            <a:endParaRPr lang="en-US" sz="2900" dirty="0">
              <a:solidFill>
                <a:schemeClr val="accent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225" y="1614488"/>
            <a:ext cx="63055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5800" y="54864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Reliability through the time based on maximum number of threads in thread pool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58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Conclusion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 service-based system is modeled using the layered architecture style.</a:t>
            </a:r>
          </a:p>
          <a:p>
            <a:endParaRPr lang="en-US" dirty="0" smtClean="0"/>
          </a:p>
          <a:p>
            <a:r>
              <a:rPr lang="en-US" dirty="0" smtClean="0"/>
              <a:t>The system is mapped to a Petri net model in order to estimate the overall reliability under various conditions and scenarios. </a:t>
            </a:r>
          </a:p>
          <a:p>
            <a:endParaRPr lang="en-US" dirty="0" smtClean="0"/>
          </a:p>
          <a:p>
            <a:r>
              <a:rPr lang="en-US" dirty="0" smtClean="0"/>
              <a:t>Although failures originated from misconfiguration is one of the common types of failures in web services, there is not much attention to these failures in architecture based software reliability approaches.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Conclusion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A6C9-D333-482C-89F3-59E22C3F76DE}" type="slidenum">
              <a:rPr lang="en-US" smtClean="0"/>
              <a:pPr/>
              <a:t>24</a:t>
            </a:fld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main contribution of this research study is the reliability modeling of the entire web service system and the configuration parameters of the underlying middleware.</a:t>
            </a:r>
          </a:p>
          <a:p>
            <a:endParaRPr lang="en-US" dirty="0" smtClean="0"/>
          </a:p>
          <a:p>
            <a:r>
              <a:rPr lang="en-US" dirty="0" smtClean="0"/>
              <a:t>By including the multilayer approach and inclusion of the appropriate configuration parameters, it </a:t>
            </a:r>
            <a:r>
              <a:rPr lang="en-US" smtClean="0"/>
              <a:t>is expected </a:t>
            </a:r>
            <a:r>
              <a:rPr lang="en-US" dirty="0" smtClean="0"/>
              <a:t>that a more accurate reliability prediction of web service software is possible.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References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4582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[App] AppDynamics, http://www.appdynamics.com/ </a:t>
            </a:r>
          </a:p>
          <a:p>
            <a:r>
              <a:rPr lang="en-US" sz="1800" dirty="0" smtClean="0"/>
              <a:t>[Erl05] T. Erl, Service-Oriented Architecture: Concepts, Technology, and Design, Prentice Hall, 2005. </a:t>
            </a:r>
          </a:p>
          <a:p>
            <a:r>
              <a:rPr lang="en-US" sz="1800" dirty="0" smtClean="0"/>
              <a:t>[Err05] A. </a:t>
            </a:r>
            <a:r>
              <a:rPr lang="en-US" sz="1800" dirty="0" err="1" smtClean="0"/>
              <a:t>Erradi</a:t>
            </a:r>
            <a:r>
              <a:rPr lang="en-US" sz="1800" dirty="0" smtClean="0"/>
              <a:t> and P. </a:t>
            </a:r>
            <a:r>
              <a:rPr lang="en-US" sz="1800" dirty="0" err="1" smtClean="0"/>
              <a:t>Maheshwari</a:t>
            </a:r>
            <a:r>
              <a:rPr lang="en-US" sz="1800" dirty="0" smtClean="0"/>
              <a:t>, ―A Broker-based Approach for Improving Web Services Reliability, </a:t>
            </a:r>
            <a:r>
              <a:rPr lang="en-US" sz="1800" i="1" dirty="0" smtClean="0"/>
              <a:t>Proceedings of the IEEE International Conference on Web Services (ICWS’05). </a:t>
            </a:r>
            <a:endParaRPr lang="en-US" sz="1800" dirty="0" smtClean="0"/>
          </a:p>
          <a:p>
            <a:r>
              <a:rPr lang="en-US" sz="1800" dirty="0" smtClean="0"/>
              <a:t>[Gra05] V. Grassi, ―Architecture-Based Reliability Prediction for Service-Oriented Computing, Architecting Dependable Systems III, Lecture Notes in Computer Science, Vol. 3549, 2005. </a:t>
            </a:r>
          </a:p>
          <a:p>
            <a:r>
              <a:rPr lang="en-US" sz="1800" dirty="0" smtClean="0"/>
              <a:t>[Gra06] V. Grassi, S. Patella, ―Reliability Prediction for Service-Oriented Computing Environments, </a:t>
            </a:r>
            <a:r>
              <a:rPr lang="en-US" sz="1800" i="1" dirty="0" smtClean="0"/>
              <a:t>IEEE Internet Computing. 10(3), May-Jun. 2006. </a:t>
            </a:r>
          </a:p>
          <a:p>
            <a:r>
              <a:rPr lang="en-US" sz="1800" dirty="0" smtClean="0"/>
              <a:t>[Hwa08] Hwang, S., Lim, E., Lee, C., &amp; Chen, C. (2008). ―Dynamic web service selection for reliable web service composition,‖ </a:t>
            </a:r>
            <a:r>
              <a:rPr lang="en-US" sz="1800" i="1" dirty="0" smtClean="0"/>
              <a:t>IEEE Transactions on Services Computing, 1(2), pp. 104-116, 2008. </a:t>
            </a:r>
          </a:p>
          <a:p>
            <a:r>
              <a:rPr lang="en-US" sz="1800" dirty="0" smtClean="0"/>
              <a:t>[JRA] JRAT, http://jrat.sourceforge.net. </a:t>
            </a:r>
          </a:p>
          <a:p>
            <a:r>
              <a:rPr lang="en-US" sz="1800" dirty="0" smtClean="0"/>
              <a:t>[Mar95] A. </a:t>
            </a:r>
            <a:r>
              <a:rPr lang="en-US" sz="1800" dirty="0" err="1" smtClean="0"/>
              <a:t>Marsan</a:t>
            </a:r>
            <a:r>
              <a:rPr lang="en-US" sz="1800" dirty="0" smtClean="0"/>
              <a:t>, G. Balbo, G. Conte, S. </a:t>
            </a:r>
            <a:r>
              <a:rPr lang="en-US" sz="1800" dirty="0" err="1" smtClean="0"/>
              <a:t>Donatelli</a:t>
            </a:r>
            <a:r>
              <a:rPr lang="en-US" sz="1800" dirty="0" smtClean="0"/>
              <a:t>, G. </a:t>
            </a:r>
            <a:r>
              <a:rPr lang="en-US" sz="1800" dirty="0" err="1" smtClean="0"/>
              <a:t>Franceschinis</a:t>
            </a:r>
            <a:r>
              <a:rPr lang="en-US" sz="1800" dirty="0" smtClean="0"/>
              <a:t>, Modeling with Generalized Stochastic Petri Nets, Wiley, </a:t>
            </a:r>
            <a:r>
              <a:rPr lang="en-US" sz="1800" dirty="0" err="1" smtClean="0"/>
              <a:t>Chichester</a:t>
            </a:r>
            <a:r>
              <a:rPr lang="en-US" sz="1800" dirty="0" smtClean="0"/>
              <a:t>, England, 1995. </a:t>
            </a:r>
          </a:p>
          <a:p>
            <a:r>
              <a:rPr lang="en-US" sz="1800" dirty="0" smtClean="0"/>
              <a:t>[Mus84]  J.  D. Musa  and K. </a:t>
            </a:r>
            <a:r>
              <a:rPr lang="en-US" sz="1800" dirty="0" err="1" smtClean="0"/>
              <a:t>Okumoto</a:t>
            </a:r>
            <a:r>
              <a:rPr lang="en-US" sz="1800" dirty="0" smtClean="0"/>
              <a:t>, ―A  Logarithmic Poisson  Execution Time Model  for Software Reliability  Measurement‖, </a:t>
            </a:r>
            <a:r>
              <a:rPr lang="en-US" sz="1800" i="1" dirty="0" smtClean="0"/>
              <a:t>7Int. Conf. Software Engineering, IEEE Computer Society. New York. 1984. </a:t>
            </a:r>
          </a:p>
          <a:p>
            <a:r>
              <a:rPr lang="en-US" sz="1800" dirty="0" smtClean="0"/>
              <a:t>[Per05] S. </a:t>
            </a:r>
            <a:r>
              <a:rPr lang="en-US" sz="1800" dirty="0" err="1" smtClean="0"/>
              <a:t>Pertet</a:t>
            </a:r>
            <a:r>
              <a:rPr lang="en-US" sz="1800" dirty="0" smtClean="0"/>
              <a:t>, P. </a:t>
            </a:r>
            <a:r>
              <a:rPr lang="en-US" sz="1800" dirty="0" err="1" smtClean="0"/>
              <a:t>Narasimhan</a:t>
            </a:r>
            <a:r>
              <a:rPr lang="en-US" sz="1800" dirty="0" smtClean="0"/>
              <a:t>, "Causes of Failure in Web Applications (CMU-PDL-05-109)" (2005). </a:t>
            </a:r>
            <a:r>
              <a:rPr lang="en-US" sz="1800" i="1" dirty="0" smtClean="0"/>
              <a:t>Parallel Data </a:t>
            </a:r>
            <a:r>
              <a:rPr lang="en-US" sz="1800" i="1" dirty="0" err="1" smtClean="0"/>
              <a:t>Laboratory.Paper</a:t>
            </a:r>
            <a:r>
              <a:rPr lang="en-US" sz="1800" i="1" dirty="0" smtClean="0"/>
              <a:t> 48. http://repository.cmu.edu/pdl/48. </a:t>
            </a:r>
          </a:p>
          <a:p>
            <a:r>
              <a:rPr lang="en-US" sz="1800" dirty="0" smtClean="0"/>
              <a:t>[Tri93] K. S. </a:t>
            </a:r>
            <a:r>
              <a:rPr lang="en-US" sz="1800" dirty="0" err="1" smtClean="0"/>
              <a:t>Trivedi</a:t>
            </a:r>
            <a:r>
              <a:rPr lang="en-US" sz="1800" dirty="0" smtClean="0"/>
              <a:t>, G. </a:t>
            </a:r>
            <a:r>
              <a:rPr lang="en-US" sz="1800" dirty="0" err="1" smtClean="0"/>
              <a:t>Ciardo</a:t>
            </a:r>
            <a:r>
              <a:rPr lang="en-US" sz="1800" dirty="0" smtClean="0"/>
              <a:t>, M. </a:t>
            </a:r>
            <a:r>
              <a:rPr lang="en-US" sz="1800" dirty="0" err="1" smtClean="0"/>
              <a:t>Malhotra</a:t>
            </a:r>
            <a:r>
              <a:rPr lang="en-US" sz="1800" dirty="0" smtClean="0"/>
              <a:t>, and R. </a:t>
            </a:r>
            <a:r>
              <a:rPr lang="en-US" sz="1800" dirty="0" err="1" smtClean="0"/>
              <a:t>Sahner</a:t>
            </a:r>
            <a:r>
              <a:rPr lang="en-US" sz="1800" dirty="0" smtClean="0"/>
              <a:t>, ―Dependability and </a:t>
            </a:r>
            <a:r>
              <a:rPr lang="en-US" sz="1800" dirty="0" err="1" smtClean="0"/>
              <a:t>performability</a:t>
            </a:r>
            <a:r>
              <a:rPr lang="en-US" sz="1800" dirty="0" smtClean="0"/>
              <a:t> analysis, in Int. </a:t>
            </a:r>
            <a:r>
              <a:rPr lang="en-US" sz="1800" dirty="0" err="1" smtClean="0"/>
              <a:t>Symp</a:t>
            </a:r>
            <a:r>
              <a:rPr lang="en-US" sz="1800" dirty="0" smtClean="0"/>
              <a:t>. Computer Performance Modeling, Measurement, and Evaluation , 1993, (Tutorial) 16th IFIP WG 7.3. </a:t>
            </a:r>
          </a:p>
          <a:p>
            <a:r>
              <a:rPr lang="en-US" sz="1800" dirty="0" smtClean="0"/>
              <a:t>[Web] Web services glossary, http://www.w3.org/TR/ws-gloss/. </a:t>
            </a:r>
          </a:p>
          <a:p>
            <a:r>
              <a:rPr lang="en-US" sz="1800" dirty="0" smtClean="0"/>
              <a:t>[Zho06] D. Zhong and </a:t>
            </a:r>
            <a:r>
              <a:rPr lang="en-US" sz="1800" dirty="0" err="1" smtClean="0"/>
              <a:t>Zhichang</a:t>
            </a:r>
            <a:r>
              <a:rPr lang="en-US" sz="1800" dirty="0" smtClean="0"/>
              <a:t> </a:t>
            </a:r>
            <a:r>
              <a:rPr lang="en-US" sz="1800" dirty="0" err="1" smtClean="0"/>
              <a:t>Qi</a:t>
            </a:r>
            <a:r>
              <a:rPr lang="en-US" sz="1800" dirty="0" smtClean="0"/>
              <a:t>, ―A Petri Net Based Approach for Reliability Prediction of Web Services‖, </a:t>
            </a:r>
            <a:r>
              <a:rPr lang="en-US" sz="1800" i="1" dirty="0" smtClean="0"/>
              <a:t>OTM Workshop, LNCS 4277, pp. 116-125, 2006.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A6C9-D333-482C-89F3-59E22C3F76DE}" type="slidenum">
              <a:rPr lang="en-US" smtClean="0"/>
              <a:pPr/>
              <a:t>26</a:t>
            </a:fld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n-US" sz="36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Thank you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&amp;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Questions?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Introduction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49377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Architecture-based reliability analysis 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 reliability of components 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Architecture of software based on components</a:t>
            </a:r>
          </a:p>
          <a:p>
            <a:pPr lvl="1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/>
              <a:t>Web service reliability analysis</a:t>
            </a:r>
          </a:p>
          <a:p>
            <a:pPr lvl="1"/>
            <a:r>
              <a:rPr lang="en-US" dirty="0" smtClean="0"/>
              <a:t>Due to the hierarchical complexity of layers,  architecture-based reliability analysis of system is challenging</a:t>
            </a:r>
          </a:p>
          <a:p>
            <a:pPr lvl="1"/>
            <a:r>
              <a:rPr lang="en-US" dirty="0" smtClean="0"/>
              <a:t>E.g. one of the major causes of failure in web services is resource exhaustion</a:t>
            </a:r>
          </a:p>
          <a:p>
            <a:pPr lvl="1"/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A6C9-D333-482C-89F3-59E22C3F76DE}" type="slidenum">
              <a:rPr lang="en-US" smtClean="0"/>
              <a:pPr/>
              <a:t>3</a:t>
            </a:fld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Objectives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458200" cy="4937760"/>
          </a:xfrm>
        </p:spPr>
        <p:txBody>
          <a:bodyPr/>
          <a:lstStyle/>
          <a:p>
            <a:r>
              <a:rPr lang="en-US" dirty="0" smtClean="0"/>
              <a:t>Reliability analysis of web services where some details of </a:t>
            </a:r>
            <a:r>
              <a:rPr lang="en-US" dirty="0" smtClean="0">
                <a:solidFill>
                  <a:srgbClr val="FF0000"/>
                </a:solidFill>
              </a:rPr>
              <a:t>underlying layers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configuration settings </a:t>
            </a:r>
            <a:r>
              <a:rPr lang="en-US" dirty="0" smtClean="0"/>
              <a:t>are taken into account. </a:t>
            </a:r>
            <a:r>
              <a:rPr lang="en-US" sz="2000" dirty="0" smtClean="0"/>
              <a:t>(Main layers: Web server, Application server, Web service, and database)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Stochastic Petri Net</a:t>
            </a:r>
            <a:r>
              <a:rPr lang="en-US" dirty="0" smtClean="0"/>
              <a:t> (SPN) is used as an state-based modeling in reliability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A6C9-D333-482C-89F3-59E22C3F76DE}" type="slidenum">
              <a:rPr lang="en-US" smtClean="0"/>
              <a:pPr/>
              <a:t>4</a:t>
            </a:fld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Objectives - Rationale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562600"/>
          </a:xfrm>
        </p:spPr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r>
              <a:rPr lang="en-US" dirty="0" smtClean="0"/>
              <a:t>One of the main causes of failures in web applications  is not </a:t>
            </a:r>
            <a:r>
              <a:rPr lang="en-US" dirty="0" smtClean="0">
                <a:solidFill>
                  <a:srgbClr val="FF0000"/>
                </a:solidFill>
              </a:rPr>
              <a:t>logical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computational error</a:t>
            </a:r>
            <a:r>
              <a:rPr lang="en-US" dirty="0" smtClean="0"/>
              <a:t>, but rather </a:t>
            </a:r>
            <a:r>
              <a:rPr lang="en-US" dirty="0" smtClean="0">
                <a:solidFill>
                  <a:srgbClr val="FF0000"/>
                </a:solidFill>
              </a:rPr>
              <a:t>system overload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configuration errors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resource exhaustion </a:t>
            </a:r>
            <a:r>
              <a:rPr lang="en-US" dirty="0" smtClean="0"/>
              <a:t>[Per05] .</a:t>
            </a:r>
          </a:p>
          <a:p>
            <a:endParaRPr lang="en-US" dirty="0" smtClean="0"/>
          </a:p>
          <a:p>
            <a:r>
              <a:rPr lang="en-US" dirty="0" smtClean="0"/>
              <a:t>Many of component-based reliability approaches to service-based environment do not consider these types of failures [Gra05] [ Zho06] . </a:t>
            </a:r>
          </a:p>
          <a:p>
            <a:endParaRPr lang="en-US" dirty="0" smtClean="0"/>
          </a:p>
          <a:p>
            <a:r>
              <a:rPr lang="en-US" dirty="0" smtClean="0"/>
              <a:t>Although some authors claim that component-based reliability approaches can be applied to service-oriented computing applications, to the best of our knowledge, no solid work exists to prove this [Gra06]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Objectives - Rationale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this study, the layers are modeled as “</a:t>
            </a:r>
            <a:r>
              <a:rPr lang="en-US" dirty="0" smtClean="0">
                <a:solidFill>
                  <a:srgbClr val="FF0000"/>
                </a:solidFill>
              </a:rPr>
              <a:t>gray boxes</a:t>
            </a:r>
            <a:r>
              <a:rPr lang="en-US" dirty="0" smtClean="0"/>
              <a:t>” or “</a:t>
            </a:r>
            <a:r>
              <a:rPr lang="en-US" dirty="0" smtClean="0">
                <a:solidFill>
                  <a:srgbClr val="FF0000"/>
                </a:solidFill>
              </a:rPr>
              <a:t>gray layers</a:t>
            </a:r>
            <a:r>
              <a:rPr lang="en-US" dirty="0" smtClean="0"/>
              <a:t>”, where a layer constitutes an autonomous logical behavior, and yet some details of code behavior and configuration settings are taken into account.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4876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Petri net modeling</a:t>
            </a:r>
          </a:p>
          <a:p>
            <a:r>
              <a:rPr lang="en-US" sz="2000" dirty="0" smtClean="0"/>
              <a:t>A Petri net graph consists of a set of places P, a set of transitions T, and a set of arcs F. </a:t>
            </a:r>
          </a:p>
          <a:p>
            <a:r>
              <a:rPr lang="en-US" sz="2000" dirty="0" smtClean="0"/>
              <a:t>A marked Petri net (also called Petri net) is a 4-tuple (P, T, F, M0), where (P, T, F) is a Petri net graph and M0 is the initial marking of Petri net graph. </a:t>
            </a:r>
          </a:p>
          <a:p>
            <a:r>
              <a:rPr lang="en-US" sz="2000" dirty="0" smtClean="0"/>
              <a:t>A Petri net example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581400"/>
            <a:ext cx="533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91000"/>
            <a:ext cx="287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62000" y="228600"/>
            <a:ext cx="7620000" cy="715962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SRNs</a:t>
            </a:r>
            <a:r>
              <a:rPr lang="en-US" dirty="0" smtClean="0"/>
              <a:t> (Stochastic Reward Nets) [Zho06] are considered in this research. </a:t>
            </a:r>
          </a:p>
          <a:p>
            <a:r>
              <a:rPr lang="en-US" sz="1700" dirty="0" smtClean="0"/>
              <a:t>A GSPN is a 6-tuple (P, T, F, W, M0, λ). </a:t>
            </a:r>
          </a:p>
          <a:p>
            <a:r>
              <a:rPr lang="en-US" sz="1700" dirty="0" smtClean="0"/>
              <a:t>P = {p1, p2... </a:t>
            </a:r>
            <a:r>
              <a:rPr lang="en-US" sz="1700" dirty="0" err="1" smtClean="0"/>
              <a:t>pk</a:t>
            </a:r>
            <a:r>
              <a:rPr lang="en-US" sz="1700" dirty="0" smtClean="0"/>
              <a:t>} is a finite set of places. </a:t>
            </a:r>
          </a:p>
          <a:p>
            <a:r>
              <a:rPr lang="en-US" sz="1700" dirty="0" smtClean="0"/>
              <a:t>T is a finite set of transitions partitioned into two subsets: TI (immediate) and TD (timed) transitions, where transition t ∈ TD are associated with rate λ. </a:t>
            </a:r>
          </a:p>
          <a:p>
            <a:r>
              <a:rPr lang="en-US" sz="1700" dirty="0" smtClean="0"/>
              <a:t>F ⊆ (P ∗ T) ∪ (T ∗ P) is a set of arcs. </a:t>
            </a:r>
          </a:p>
          <a:p>
            <a:r>
              <a:rPr lang="en-US" sz="1700" dirty="0" smtClean="0"/>
              <a:t>M0 = {m01, m02… m0k} is an initial marking. </a:t>
            </a:r>
          </a:p>
          <a:p>
            <a:r>
              <a:rPr lang="en-US" sz="1700" dirty="0" smtClean="0"/>
              <a:t> W: T → R is a function, which is defined on the set of transitions, where R is the set of non-negative real numbers. TD is associated with priority zero, whereas all other priority levels are reserved for immediate transitions. </a:t>
            </a:r>
          </a:p>
          <a:p>
            <a:r>
              <a:rPr lang="en-US" sz="1700" dirty="0" smtClean="0"/>
              <a:t>SRNs are an extension of GSPNs</a:t>
            </a:r>
          </a:p>
          <a:p>
            <a:r>
              <a:rPr lang="en-US" sz="1700" dirty="0" smtClean="0"/>
              <a:t>SRNs include all the features of GSPNs and many more such as guards, timed transition priorities, halting conditions, and reward rates [Tri93].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Background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modeling approach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A6C9-D333-482C-89F3-59E22C3F76DE}" type="slidenum">
              <a:rPr lang="en-US" smtClean="0"/>
              <a:pPr/>
              <a:t>9</a:t>
            </a:fld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19200"/>
            <a:ext cx="3124200" cy="458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364346" y="5901322"/>
            <a:ext cx="6185916" cy="26663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proposed approach of architecture-based software reliability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1015</TotalTime>
  <Words>1564</Words>
  <Application>Microsoft Office PowerPoint</Application>
  <PresentationFormat>On-screen Show (4:3)</PresentationFormat>
  <Paragraphs>201</Paragraphs>
  <Slides>26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Architecture-based Reliability Analysis of Web Services in Multilayer Environment</vt:lpstr>
      <vt:lpstr>Agenda </vt:lpstr>
      <vt:lpstr>Introduction</vt:lpstr>
      <vt:lpstr>Objectives</vt:lpstr>
      <vt:lpstr>Objectives - Rationale</vt:lpstr>
      <vt:lpstr>Objectives - Rationale</vt:lpstr>
      <vt:lpstr>Slide 7</vt:lpstr>
      <vt:lpstr>Background</vt:lpstr>
      <vt:lpstr>The modeling approach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Experimental analysis</vt:lpstr>
      <vt:lpstr>Preliminary Results</vt:lpstr>
      <vt:lpstr>Preliminary Results</vt:lpstr>
      <vt:lpstr>Preliminary Results</vt:lpstr>
      <vt:lpstr>Conclusion</vt:lpstr>
      <vt:lpstr>Conclusion</vt:lpstr>
      <vt:lpstr>References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Architecture-based Reliability Analysis of Web Services in Multilayer Environment</dc:title>
  <dc:creator>Mariam</dc:creator>
  <cp:lastModifiedBy>Mariam</cp:lastModifiedBy>
  <cp:revision>42</cp:revision>
  <dcterms:created xsi:type="dcterms:W3CDTF">2006-08-16T00:00:00Z</dcterms:created>
  <dcterms:modified xsi:type="dcterms:W3CDTF">2011-05-23T23:00:12Z</dcterms:modified>
</cp:coreProperties>
</file>