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handoutMasterIdLst>
    <p:handoutMasterId r:id="rId26"/>
  </p:handoutMasterIdLst>
  <p:sldIdLst>
    <p:sldId id="256" r:id="rId2"/>
    <p:sldId id="259" r:id="rId3"/>
    <p:sldId id="260" r:id="rId4"/>
    <p:sldId id="261" r:id="rId5"/>
    <p:sldId id="263" r:id="rId6"/>
    <p:sldId id="266" r:id="rId7"/>
    <p:sldId id="267" r:id="rId8"/>
    <p:sldId id="268" r:id="rId9"/>
    <p:sldId id="269" r:id="rId10"/>
    <p:sldId id="270" r:id="rId11"/>
    <p:sldId id="271" r:id="rId12"/>
    <p:sldId id="272" r:id="rId13"/>
    <p:sldId id="273" r:id="rId14"/>
    <p:sldId id="265" r:id="rId15"/>
    <p:sldId id="274" r:id="rId16"/>
    <p:sldId id="275" r:id="rId17"/>
    <p:sldId id="276" r:id="rId18"/>
    <p:sldId id="277" r:id="rId19"/>
    <p:sldId id="278" r:id="rId20"/>
    <p:sldId id="279" r:id="rId21"/>
    <p:sldId id="264" r:id="rId22"/>
    <p:sldId id="257"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ewis" initials="g" lastIdx="2" clrIdx="0"/>
  <p:cmAuthor id="1" name="Grace A. Lewis" initials="GAL" lastIdx="1"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83" autoAdjust="0"/>
  </p:normalViewPr>
  <p:slideViewPr>
    <p:cSldViewPr snapToGrid="0">
      <p:cViewPr varScale="1">
        <p:scale>
          <a:sx n="50" d="100"/>
          <a:sy n="50" d="100"/>
        </p:scale>
        <p:origin x="-1650" y="-90"/>
      </p:cViewPr>
      <p:guideLst>
        <p:guide orient="horz" pos="2160"/>
        <p:guide pos="2880"/>
      </p:guideLst>
    </p:cSldViewPr>
  </p:slideViewPr>
  <p:notesTextViewPr>
    <p:cViewPr>
      <p:scale>
        <a:sx n="100" d="100"/>
        <a:sy n="100" d="100"/>
      </p:scale>
      <p:origin x="0" y="900"/>
    </p:cViewPr>
  </p:notesTextViewPr>
  <p:notesViewPr>
    <p:cSldViewPr snapToGrid="0">
      <p:cViewPr varScale="1">
        <p:scale>
          <a:sx n="80" d="100"/>
          <a:sy n="80" d="100"/>
        </p:scale>
        <p:origin x="-202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77E4E1-C5DC-4D46-9517-901AC7A96631}" type="datetimeFigureOut">
              <a:rPr lang="en-US" smtClean="0"/>
              <a:pPr/>
              <a:t>5/24/2011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2BC654-1B46-418F-9016-1EBDCA723A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28DA6-57EA-4330-A772-F3C7D973A2FD}" type="datetimeFigureOut">
              <a:rPr lang="en-US" smtClean="0"/>
              <a:pPr/>
              <a:t>5/24/2011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8E59F-6C99-428B-ADB3-D67B8DD274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noProof="0" dirty="0" smtClean="0"/>
              <a:t>Why GSD: achieve cost benefits, manage shortage in specific skills, need</a:t>
            </a:r>
            <a:r>
              <a:rPr lang="en-US" baseline="0" noProof="0" dirty="0" smtClean="0"/>
              <a:t> of customer proximity, national legislations, flexible resource capacity, reduced time to market (work around the clock), open source development</a:t>
            </a:r>
          </a:p>
          <a:p>
            <a:r>
              <a:rPr lang="en-US" baseline="0" noProof="0" dirty="0" smtClean="0"/>
              <a:t>Different flavors of GSD: distributing work (</a:t>
            </a:r>
            <a:r>
              <a:rPr lang="en-US" baseline="0" noProof="0" dirty="0" err="1" smtClean="0"/>
              <a:t>offshoring</a:t>
            </a:r>
            <a:r>
              <a:rPr lang="en-US" baseline="0" noProof="0" dirty="0" smtClean="0"/>
              <a:t> and </a:t>
            </a:r>
            <a:r>
              <a:rPr lang="en-US" baseline="0" noProof="0" dirty="0" err="1" smtClean="0"/>
              <a:t>outrsourcing</a:t>
            </a:r>
            <a:r>
              <a:rPr lang="en-US" baseline="0" noProof="0" dirty="0" smtClean="0"/>
              <a:t>), partitioning work per phases (delegating testing, maintenance, customization), distributed development, open source development</a:t>
            </a:r>
          </a:p>
          <a:p>
            <a:r>
              <a:rPr lang="en-US" baseline="0" noProof="0" dirty="0" smtClean="0"/>
              <a:t>Open challenges in GSD: divide the work in a way that suits the expectations and skills of the team, manage cultural differences, , overcome communication and coordination difficulty, ensure knowledge sharing</a:t>
            </a:r>
          </a:p>
          <a:p>
            <a:r>
              <a:rPr lang="en-US" baseline="0" noProof="0" dirty="0" smtClean="0"/>
              <a:t>State of the art in GSD: proposals for tools, best practices and distributed development models [Beecham 2010]; empirical studies [</a:t>
            </a:r>
            <a:r>
              <a:rPr lang="en-US" baseline="0" noProof="0" dirty="0" err="1" smtClean="0"/>
              <a:t>Herbsleb</a:t>
            </a:r>
            <a:r>
              <a:rPr lang="en-US" baseline="0" noProof="0" dirty="0" smtClean="0"/>
              <a:t> and </a:t>
            </a:r>
            <a:r>
              <a:rPr lang="en-US" baseline="0" noProof="0" dirty="0" err="1" smtClean="0"/>
              <a:t>Mockus</a:t>
            </a:r>
            <a:r>
              <a:rPr lang="en-US" baseline="0" noProof="0" dirty="0" smtClean="0"/>
              <a:t> 2003], [Bird 2009], [</a:t>
            </a:r>
            <a:r>
              <a:rPr lang="en-US" baseline="0" noProof="0" dirty="0" err="1" smtClean="0"/>
              <a:t>Clerc</a:t>
            </a:r>
            <a:r>
              <a:rPr lang="en-US" baseline="0" noProof="0" dirty="0" smtClean="0"/>
              <a:t> 2007], [</a:t>
            </a:r>
            <a:r>
              <a:rPr lang="en-US" baseline="0" noProof="0" dirty="0" err="1" smtClean="0"/>
              <a:t>Avritzer</a:t>
            </a:r>
            <a:r>
              <a:rPr lang="en-US" baseline="0" noProof="0" dirty="0" smtClean="0"/>
              <a:t> 2010] — However, no systematic study on the implications of SOA on GSD [</a:t>
            </a:r>
            <a:r>
              <a:rPr lang="en-US" baseline="0" noProof="0" dirty="0" err="1" smtClean="0"/>
              <a:t>Avritzer</a:t>
            </a:r>
            <a:r>
              <a:rPr lang="en-US" baseline="0" noProof="0" dirty="0" smtClean="0"/>
              <a:t> 2010], [Hartman 2008]</a:t>
            </a:r>
          </a:p>
          <a:p>
            <a:r>
              <a:rPr lang="en-US" dirty="0" smtClean="0"/>
              <a:t>SOA Technology can help GSD</a:t>
            </a:r>
          </a:p>
          <a:p>
            <a:pPr lvl="1"/>
            <a:r>
              <a:rPr lang="en-US" dirty="0" smtClean="0"/>
              <a:t>SOA supports modularity and decoupling, clear division of work, adoption of standards</a:t>
            </a:r>
          </a:p>
          <a:p>
            <a:pPr lvl="1"/>
            <a:r>
              <a:rPr lang="en-US" dirty="0" smtClean="0"/>
              <a:t>Various degrees of SOA adoption: service </a:t>
            </a:r>
            <a:r>
              <a:rPr lang="en-US" dirty="0" err="1" smtClean="0"/>
              <a:t>develpment</a:t>
            </a:r>
            <a:r>
              <a:rPr lang="en-US" dirty="0" smtClean="0"/>
              <a:t> distribution/outsourcing, service provision, dynamic adoption of external services</a:t>
            </a:r>
          </a:p>
          <a:p>
            <a:r>
              <a:rPr lang="en-US" dirty="0" smtClean="0"/>
              <a:t>Distributing/Outsourcing Service Development</a:t>
            </a:r>
          </a:p>
          <a:p>
            <a:pPr lvl="1"/>
            <a:r>
              <a:rPr lang="en-US" dirty="0" smtClean="0"/>
              <a:t>SOA as integration technology — communication between teams through service interface definition</a:t>
            </a:r>
          </a:p>
          <a:p>
            <a:pPr lvl="1"/>
            <a:r>
              <a:rPr lang="en-US" dirty="0" smtClean="0"/>
              <a:t>Coordination possibly reduced if composition logic is </a:t>
            </a:r>
            <a:r>
              <a:rPr lang="en-US" dirty="0" err="1" smtClean="0"/>
              <a:t>develoeped</a:t>
            </a:r>
            <a:r>
              <a:rPr lang="en-US" dirty="0" smtClean="0"/>
              <a:t> when services are already available</a:t>
            </a:r>
          </a:p>
          <a:p>
            <a:pPr lvl="1"/>
            <a:r>
              <a:rPr lang="en-US" dirty="0" smtClean="0"/>
              <a:t>Use of standards can help overcome cultural differences</a:t>
            </a:r>
          </a:p>
          <a:p>
            <a:pPr lvl="1"/>
            <a:r>
              <a:rPr lang="en-US" dirty="0" smtClean="0"/>
              <a:t>Service </a:t>
            </a:r>
            <a:r>
              <a:rPr lang="en-US" dirty="0" err="1" smtClean="0"/>
              <a:t>registried</a:t>
            </a:r>
            <a:r>
              <a:rPr lang="en-US" dirty="0" smtClean="0"/>
              <a:t> can be part of </a:t>
            </a:r>
            <a:r>
              <a:rPr lang="en-US" dirty="0" err="1" smtClean="0"/>
              <a:t>knpowledge</a:t>
            </a:r>
            <a:r>
              <a:rPr lang="en-US" dirty="0" smtClean="0"/>
              <a:t> sharing mechanisms</a:t>
            </a:r>
          </a:p>
          <a:p>
            <a:r>
              <a:rPr lang="en-US" noProof="0" dirty="0" smtClean="0"/>
              <a:t>Service Provision</a:t>
            </a:r>
          </a:p>
          <a:p>
            <a:pPr lvl="1"/>
            <a:r>
              <a:rPr lang="en-US" noProof="0" dirty="0" smtClean="0"/>
              <a:t>SLAs play</a:t>
            </a:r>
            <a:r>
              <a:rPr lang="en-US" baseline="0" noProof="0" dirty="0" smtClean="0"/>
              <a:t> a big role in establishing trust</a:t>
            </a:r>
          </a:p>
          <a:p>
            <a:pPr lvl="1"/>
            <a:r>
              <a:rPr lang="en-US" baseline="0" noProof="0" dirty="0" smtClean="0"/>
              <a:t>Extends GSD to GSE</a:t>
            </a:r>
          </a:p>
          <a:p>
            <a:pPr lvl="0"/>
            <a:r>
              <a:rPr lang="en-US" baseline="0" noProof="0" dirty="0" smtClean="0"/>
              <a:t>Dynamic adoption of external services</a:t>
            </a:r>
          </a:p>
          <a:p>
            <a:pPr marL="685800" lvl="1" indent="-228600">
              <a:buFont typeface="+mj-lt"/>
              <a:buNone/>
            </a:pPr>
            <a:r>
              <a:rPr lang="en-US" baseline="0" noProof="0" dirty="0" smtClean="0"/>
              <a:t>More emphasis on runtime GSE activities such as monitoring and dynamic adaptation</a:t>
            </a:r>
          </a:p>
          <a:p>
            <a:pPr marL="685800" lvl="1" indent="-228600">
              <a:buFont typeface="+mj-lt"/>
              <a:buNone/>
            </a:pPr>
            <a:r>
              <a:rPr lang="en-US" baseline="0" noProof="0" dirty="0" smtClean="0"/>
              <a:t>Services evolve independently of their consumers and </a:t>
            </a:r>
            <a:r>
              <a:rPr lang="en-US" baseline="0" noProof="0" dirty="0" err="1" smtClean="0"/>
              <a:t>viceversa</a:t>
            </a:r>
            <a:endParaRPr lang="en-US" baseline="0" noProof="0" dirty="0" smtClean="0"/>
          </a:p>
          <a:p>
            <a:pPr marL="685800" lvl="1" indent="-228600">
              <a:buFont typeface="+mj-lt"/>
              <a:buNone/>
            </a:pPr>
            <a:r>
              <a:rPr lang="en-US" baseline="0" noProof="0" dirty="0" smtClean="0"/>
              <a:t>Also a problem of trust</a:t>
            </a:r>
          </a:p>
          <a:p>
            <a:pPr marL="685800" lvl="1" indent="-228600">
              <a:buFont typeface="+mj-lt"/>
              <a:buNone/>
            </a:pPr>
            <a:r>
              <a:rPr lang="en-US" baseline="0" noProof="0" dirty="0" smtClean="0"/>
              <a:t>Advantages can arise not only from cooperation but also from competition</a:t>
            </a:r>
          </a:p>
          <a:p>
            <a:pPr marL="685800" lvl="1" indent="-228600">
              <a:buFont typeface="+mj-lt"/>
              <a:buNone/>
            </a:pPr>
            <a:endParaRPr lang="en-US" baseline="0" noProof="0" dirty="0" smtClean="0"/>
          </a:p>
          <a:p>
            <a:pPr marL="685800" lvl="1" indent="-228600">
              <a:buFont typeface="+mj-lt"/>
              <a:buNone/>
            </a:pPr>
            <a:endParaRPr lang="en-US" baseline="0" noProof="0" dirty="0" smtClean="0"/>
          </a:p>
          <a:p>
            <a:pPr lvl="1"/>
            <a:endParaRPr lang="en-US" noProof="0" dirty="0" smtClean="0"/>
          </a:p>
          <a:p>
            <a:pPr lvl="1"/>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of S-CUBE</a:t>
            </a:r>
          </a:p>
          <a:p>
            <a:r>
              <a:rPr lang="en-US" dirty="0" smtClean="0"/>
              <a:t>Motivation</a:t>
            </a:r>
          </a:p>
          <a:p>
            <a:pPr lvl="1"/>
            <a:r>
              <a:rPr lang="en-US" dirty="0" smtClean="0"/>
              <a:t>Monitoring approaches assume</a:t>
            </a:r>
            <a:r>
              <a:rPr lang="en-US" baseline="0" dirty="0" smtClean="0"/>
              <a:t> monitoring rules are pre-defined and known in advance</a:t>
            </a:r>
          </a:p>
          <a:p>
            <a:pPr lvl="1"/>
            <a:r>
              <a:rPr lang="en-US" baseline="0" dirty="0" smtClean="0"/>
              <a:t>Monitors need to support changes in the system, types of interaction and environment</a:t>
            </a:r>
          </a:p>
          <a:p>
            <a:pPr lvl="0"/>
            <a:r>
              <a:rPr lang="en-US" baseline="0" dirty="0" smtClean="0"/>
              <a:t>Divides context into direct (user characteristics) and related (information that may influence data about a user such as time, location and environment)</a:t>
            </a:r>
          </a:p>
        </p:txBody>
      </p:sp>
      <p:sp>
        <p:nvSpPr>
          <p:cNvPr id="4" name="Slide Number Placeholder 3"/>
          <p:cNvSpPr>
            <a:spLocks noGrp="1"/>
          </p:cNvSpPr>
          <p:nvPr>
            <p:ph type="sldNum" sz="quarter" idx="10"/>
          </p:nvPr>
        </p:nvSpPr>
        <p:spPr/>
        <p:txBody>
          <a:bodyPr/>
          <a:lstStyle/>
          <a:p>
            <a:fld id="{3E28E59F-6C99-428B-ADB3-D67B8DD274B6}"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KPI prediction module based on ARIMA (error</a:t>
            </a:r>
            <a:r>
              <a:rPr lang="en-US" baseline="0" dirty="0" smtClean="0"/>
              <a:t> rate down from 23% to 7% when compared to </a:t>
            </a:r>
            <a:r>
              <a:rPr lang="en-US" baseline="0" smtClean="0"/>
              <a:t>linear regression)</a:t>
            </a:r>
            <a:endParaRPr lang="en-US"/>
          </a:p>
        </p:txBody>
      </p:sp>
      <p:sp>
        <p:nvSpPr>
          <p:cNvPr id="4" name="Slide Number Placeholder 3"/>
          <p:cNvSpPr>
            <a:spLocks noGrp="1"/>
          </p:cNvSpPr>
          <p:nvPr>
            <p:ph type="sldNum" sz="quarter" idx="10"/>
          </p:nvPr>
        </p:nvSpPr>
        <p:spPr/>
        <p:txBody>
          <a:bodyPr/>
          <a:lstStyle/>
          <a:p>
            <a:fld id="{3E28E59F-6C99-428B-ADB3-D67B8DD274B6}"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Scientific</a:t>
            </a:r>
            <a:r>
              <a:rPr lang="en-US" baseline="0" dirty="0" smtClean="0"/>
              <a:t> software has strict technology/cultural partitions</a:t>
            </a:r>
          </a:p>
          <a:p>
            <a:pPr lvl="1">
              <a:buFontTx/>
              <a:buNone/>
            </a:pPr>
            <a:r>
              <a:rPr lang="en-US" baseline="0" dirty="0" smtClean="0"/>
              <a:t>Simulation/analysis: specialized HPC platforms, speed, scalability</a:t>
            </a:r>
          </a:p>
          <a:p>
            <a:pPr lvl="1">
              <a:buFontTx/>
              <a:buNone/>
            </a:pPr>
            <a:r>
              <a:rPr lang="en-US" baseline="0" dirty="0" smtClean="0"/>
              <a:t>Data management and integration: size, scalability, accessibility</a:t>
            </a:r>
          </a:p>
          <a:p>
            <a:pPr lvl="1">
              <a:buFontTx/>
              <a:buNone/>
            </a:pPr>
            <a:r>
              <a:rPr lang="en-US" baseline="0" dirty="0" smtClean="0"/>
              <a:t>User platforms and tools: usability, provenance, visualization</a:t>
            </a:r>
          </a:p>
          <a:p>
            <a:pPr lvl="1">
              <a:buFontTx/>
              <a:buNone/>
            </a:pPr>
            <a:r>
              <a:rPr lang="en-US" baseline="0" dirty="0" smtClean="0"/>
              <a:t>Workflows: composability, management, tool/data integration</a:t>
            </a:r>
          </a:p>
          <a:p>
            <a:pPr lvl="0">
              <a:buFontTx/>
              <a:buNone/>
            </a:pPr>
            <a:r>
              <a:rPr lang="en-US" baseline="0" dirty="0" smtClean="0"/>
              <a:t>The latter three groups are usually interested in services — the first group believes it is more sophisticated</a:t>
            </a:r>
          </a:p>
          <a:p>
            <a:pPr lvl="0">
              <a:buFontTx/>
              <a:buNone/>
            </a:pPr>
            <a:r>
              <a:rPr lang="en-US" baseline="0" dirty="0" err="1" smtClean="0"/>
              <a:t>Kbase</a:t>
            </a:r>
            <a:r>
              <a:rPr lang="en-US" baseline="0" dirty="0" smtClean="0"/>
              <a:t> will give scientists the data they need, whenever then need and regardless of who owns it</a:t>
            </a:r>
          </a:p>
          <a:p>
            <a:pPr lvl="0">
              <a:buFontTx/>
              <a:buNone/>
            </a:pPr>
            <a:r>
              <a:rPr lang="en-US" baseline="0" dirty="0" smtClean="0"/>
              <a:t>KEGG API (REST- and SOAP-based) — Genomics data store</a:t>
            </a:r>
          </a:p>
          <a:p>
            <a:pPr lvl="0">
              <a:buFontTx/>
              <a:buNone/>
            </a:pPr>
            <a:r>
              <a:rPr lang="en-US" baseline="0" dirty="0" smtClean="0"/>
              <a:t>Cloud hosting — Atmosphere — based on Eucalyptus — </a:t>
            </a:r>
          </a:p>
          <a:p>
            <a:pPr lvl="0">
              <a:buFontTx/>
              <a:buNone/>
            </a:pPr>
            <a:r>
              <a:rPr lang="en-US" baseline="0" dirty="0" smtClean="0"/>
              <a:t>Data provenance is important metadata in the scientific community (when, where, and by whom it was accessed)</a:t>
            </a:r>
          </a:p>
          <a:p>
            <a:pPr lvl="0">
              <a:buFontTx/>
              <a:buNone/>
            </a:pPr>
            <a:r>
              <a:rPr lang="en-US" baseline="0" dirty="0" smtClean="0"/>
              <a:t>Several key technologies provide a real opportunity to </a:t>
            </a:r>
            <a:r>
              <a:rPr lang="en-US" baseline="0" dirty="0" err="1" smtClean="0"/>
              <a:t>revolutionalize</a:t>
            </a:r>
            <a:r>
              <a:rPr lang="en-US" baseline="0" dirty="0" smtClean="0"/>
              <a:t> science (and probably other </a:t>
            </a:r>
            <a:r>
              <a:rPr lang="en-US" baseline="0" dirty="0" err="1" smtClean="0"/>
              <a:t>somains</a:t>
            </a:r>
            <a:r>
              <a:rPr lang="en-US" baseline="0" dirty="0" smtClean="0"/>
              <a:t>)</a:t>
            </a:r>
          </a:p>
          <a:p>
            <a:pPr lvl="1">
              <a:buFontTx/>
              <a:buNone/>
            </a:pPr>
            <a:r>
              <a:rPr lang="en-US" baseline="0" dirty="0" smtClean="0"/>
              <a:t>Virtualization  (public and private clouds)</a:t>
            </a:r>
          </a:p>
          <a:p>
            <a:pPr lvl="1">
              <a:buFontTx/>
              <a:buNone/>
            </a:pPr>
            <a:r>
              <a:rPr lang="en-US" baseline="0" dirty="0" smtClean="0"/>
              <a:t>Semantic-based integration</a:t>
            </a:r>
          </a:p>
          <a:p>
            <a:pPr lvl="1">
              <a:buFontTx/>
              <a:buNone/>
            </a:pPr>
            <a:r>
              <a:rPr lang="en-US" baseline="0" dirty="0" smtClean="0"/>
              <a:t>Simple, REST-based architectures</a:t>
            </a:r>
          </a:p>
          <a:p>
            <a:pPr>
              <a:buFontTx/>
              <a:buNone/>
            </a:pPr>
            <a:r>
              <a:rPr lang="en-US" dirty="0" smtClean="0"/>
              <a:t>With</a:t>
            </a:r>
            <a:r>
              <a:rPr lang="en-US" baseline="0" dirty="0" smtClean="0"/>
              <a:t> a little bit of architecture and engineering of course</a:t>
            </a:r>
          </a:p>
          <a:p>
            <a:pPr>
              <a:buFontTx/>
              <a:buNone/>
            </a:pPr>
            <a:r>
              <a:rPr lang="en-US" baseline="0" dirty="0" smtClean="0"/>
              <a:t>Science is a very rich source for real and challenging problems and </a:t>
            </a:r>
            <a:r>
              <a:rPr lang="en-US" baseline="0" smtClean="0"/>
              <a:t>use cases</a:t>
            </a:r>
            <a:endParaRPr lang="en-US" baseline="0" dirty="0" smtClean="0"/>
          </a:p>
          <a:p>
            <a:pPr>
              <a:buFontTx/>
              <a:buNone/>
            </a:pPr>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Discussion:</a:t>
            </a:r>
          </a:p>
          <a:p>
            <a:pPr lvl="1"/>
            <a:r>
              <a:rPr lang="en-US" noProof="0" dirty="0" smtClean="0"/>
              <a:t>Would</a:t>
            </a:r>
            <a:r>
              <a:rPr lang="en-US" baseline="0" noProof="0" dirty="0" smtClean="0"/>
              <a:t> GSD also promote Agile SOA and vice versa?</a:t>
            </a:r>
          </a:p>
          <a:p>
            <a:pPr lvl="1"/>
            <a:r>
              <a:rPr lang="en-US" baseline="0" noProof="0" dirty="0" smtClean="0"/>
              <a:t>Are there any methodologies to help with measurement which seems to be an important characteristic of SOA</a:t>
            </a:r>
          </a:p>
          <a:p>
            <a:pPr lvl="1"/>
            <a:r>
              <a:rPr lang="en-US" baseline="0" noProof="0" dirty="0" smtClean="0"/>
              <a:t>Would there have to be a dedicated architect or architecture team? Key, but not necessarily the same. An example is Linux </a:t>
            </a:r>
            <a:r>
              <a:rPr lang="en-US" baseline="0" noProof="0" dirty="0" err="1" smtClean="0"/>
              <a:t>dvelopment</a:t>
            </a:r>
            <a:r>
              <a:rPr lang="en-US" baseline="0" noProof="0" dirty="0" smtClean="0"/>
              <a:t> where there is an expert in charge of each module — not so key though, because it is less coupled</a:t>
            </a:r>
          </a:p>
          <a:p>
            <a:pPr lvl="1"/>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Martin tweeted his presentation! (twitter.com/</a:t>
            </a:r>
            <a:r>
              <a:rPr lang="en-US" noProof="0" dirty="0" err="1" smtClean="0"/>
              <a:t>ikangai</a:t>
            </a:r>
            <a:r>
              <a:rPr lang="en-US" noProof="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Focus on convergence of service orientation in crowd and social networking platforms</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Discussion focused 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noProof="0" dirty="0" smtClean="0"/>
              <a:t>Simplicity of syntax</a:t>
            </a:r>
            <a:r>
              <a:rPr lang="en-US" baseline="0" noProof="0" dirty="0" smtClean="0"/>
              <a:t> to promote agility</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Flexibility because syntax is not so strict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Integration of human-provided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Probably going to switch to </a:t>
            </a:r>
            <a:r>
              <a:rPr lang="en-US" baseline="0" noProof="0" dirty="0" err="1" smtClean="0"/>
              <a:t>StatusNet</a:t>
            </a:r>
            <a:r>
              <a:rPr lang="en-US" baseline="0" noProof="0" dirty="0" smtClean="0"/>
              <a:t> which is an OSS implementation that behaves like Twitter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Concern about privacy</a:t>
            </a:r>
            <a:r>
              <a:rPr lang="en-US" baseline="0" noProof="0" dirty="0" smtClean="0"/>
              <a:t> — can use private tweets or can implement the infrastructure inside the organization as opposed to using actual Twitter</a:t>
            </a:r>
            <a:endParaRPr lang="en-US" noProof="0" dirty="0" smtClean="0"/>
          </a:p>
          <a:p>
            <a:r>
              <a:rPr lang="en-US" noProof="0" dirty="0" smtClean="0"/>
              <a:t>Could you forward requests between different</a:t>
            </a:r>
            <a:r>
              <a:rPr lang="en-US" baseline="0" noProof="0" dirty="0" smtClean="0"/>
              <a:t> infrastructures/implementations?</a:t>
            </a:r>
          </a:p>
          <a:p>
            <a:r>
              <a:rPr lang="en-US" noProof="0" dirty="0" smtClean="0"/>
              <a:t>Closer to </a:t>
            </a:r>
            <a:r>
              <a:rPr lang="en-US" noProof="0" dirty="0" err="1" smtClean="0"/>
              <a:t>RESTful</a:t>
            </a:r>
            <a:r>
              <a:rPr lang="en-US" noProof="0" dirty="0" smtClean="0"/>
              <a:t> services than</a:t>
            </a:r>
            <a:r>
              <a:rPr lang="en-US" baseline="0" noProof="0" dirty="0" smtClean="0"/>
              <a:t> WS* services?</a:t>
            </a:r>
          </a:p>
          <a:p>
            <a:r>
              <a:rPr lang="en-US" baseline="0" noProof="0" dirty="0" smtClean="0"/>
              <a:t>Could it be used for GSD? His students tweet activities and ask for service in the more generic sense</a:t>
            </a:r>
          </a:p>
          <a:p>
            <a:r>
              <a:rPr lang="en-US" noProof="0" dirty="0" smtClean="0"/>
              <a:t>Service results are returned as resources</a:t>
            </a:r>
          </a:p>
          <a:p>
            <a:endParaRPr lang="en-US" noProof="0" dirty="0" smtClean="0"/>
          </a:p>
          <a:p>
            <a:endParaRPr lang="en-US" noProof="0" dirty="0" smtClean="0"/>
          </a:p>
          <a:p>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Uses ISCs for protocol mismatches and fuzzy analyses for data type mismatches</a:t>
            </a:r>
          </a:p>
          <a:p>
            <a:r>
              <a:rPr lang="en-US" noProof="0" dirty="0" smtClean="0"/>
              <a:t>Discussion — early work so author</a:t>
            </a:r>
            <a:r>
              <a:rPr lang="en-US" baseline="0" noProof="0" dirty="0" smtClean="0"/>
              <a:t> was looking for input from the audience</a:t>
            </a:r>
            <a:endParaRPr lang="en-US" noProof="0" dirty="0" smtClean="0"/>
          </a:p>
          <a:p>
            <a:pPr lvl="1"/>
            <a:r>
              <a:rPr lang="en-US" noProof="0" dirty="0" smtClean="0"/>
              <a:t>What</a:t>
            </a:r>
            <a:r>
              <a:rPr lang="en-US" baseline="0" noProof="0" dirty="0" smtClean="0"/>
              <a:t> about granularity mismatches?</a:t>
            </a:r>
          </a:p>
          <a:p>
            <a:pPr lvl="1"/>
            <a:r>
              <a:rPr lang="en-US" baseline="0" noProof="0" dirty="0" smtClean="0"/>
              <a:t>Relationship with </a:t>
            </a:r>
            <a:r>
              <a:rPr lang="en-US" baseline="0" noProof="0" dirty="0" err="1" smtClean="0"/>
              <a:t>soaML</a:t>
            </a:r>
            <a:r>
              <a:rPr lang="en-US" baseline="0" noProof="0" dirty="0" smtClean="0"/>
              <a:t>? Extension?</a:t>
            </a:r>
          </a:p>
          <a:p>
            <a:pPr lvl="1"/>
            <a:r>
              <a:rPr lang="en-US" baseline="0" noProof="0" dirty="0" smtClean="0"/>
              <a:t>More like choreography than orchestration so BPEL is a mismatch</a:t>
            </a:r>
          </a:p>
          <a:p>
            <a:pPr lvl="1"/>
            <a:endParaRPr lang="en-US" baseline="0" noProof="0" dirty="0" smtClean="0"/>
          </a:p>
          <a:p>
            <a:pPr lvl="1"/>
            <a:endParaRPr lang="en-US" baseline="0" noProof="0" dirty="0" smtClean="0"/>
          </a:p>
          <a:p>
            <a:pPr lvl="1"/>
            <a:endParaRPr lang="en-US" noProof="0" dirty="0" smtClean="0"/>
          </a:p>
          <a:p>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Focus is on meaningful API coverage by reduction of value domains</a:t>
            </a:r>
          </a:p>
          <a:p>
            <a:pPr lvl="1"/>
            <a:r>
              <a:rPr lang="en-US" noProof="0" dirty="0" smtClean="0"/>
              <a:t>Exact specification of WS ASI and parameter types</a:t>
            </a:r>
          </a:p>
          <a:p>
            <a:pPr lvl="1"/>
            <a:r>
              <a:rPr lang="en-US" noProof="0" dirty="0" smtClean="0"/>
              <a:t>Define which parameter</a:t>
            </a:r>
            <a:r>
              <a:rPr lang="en-US" baseline="0" noProof="0" dirty="0" smtClean="0"/>
              <a:t> values and combinations are of interest</a:t>
            </a:r>
          </a:p>
          <a:p>
            <a:pPr lvl="0"/>
            <a:r>
              <a:rPr lang="en-US" noProof="0" dirty="0" smtClean="0"/>
              <a:t>Discussion included the possibility of using historical data to define domain partitions</a:t>
            </a:r>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On-Boarding Cost</a:t>
            </a:r>
          </a:p>
          <a:p>
            <a:pPr lvl="1"/>
            <a:r>
              <a:rPr lang="en-US" noProof="0" dirty="0" smtClean="0"/>
              <a:t>Accommodate</a:t>
            </a:r>
            <a:r>
              <a:rPr lang="en-US" baseline="0" noProof="0" dirty="0" smtClean="0"/>
              <a:t> a new service request</a:t>
            </a:r>
          </a:p>
          <a:p>
            <a:pPr lvl="2"/>
            <a:r>
              <a:rPr lang="en-US" baseline="0" noProof="0" dirty="0" smtClean="0"/>
              <a:t>Direct on-boarding</a:t>
            </a:r>
          </a:p>
          <a:p>
            <a:pPr lvl="2"/>
            <a:r>
              <a:rPr lang="en-US" baseline="0" noProof="0" dirty="0" smtClean="0"/>
              <a:t>Feature expansion</a:t>
            </a:r>
          </a:p>
          <a:p>
            <a:pPr lvl="2"/>
            <a:r>
              <a:rPr lang="en-US" baseline="0" noProof="0" dirty="0" smtClean="0"/>
              <a:t>Feature set augmentation</a:t>
            </a:r>
          </a:p>
          <a:p>
            <a:pPr lvl="2"/>
            <a:r>
              <a:rPr lang="en-US" baseline="0" noProof="0" dirty="0" smtClean="0"/>
              <a:t>Service set augmentation</a:t>
            </a:r>
          </a:p>
          <a:p>
            <a:r>
              <a:rPr lang="en-US" dirty="0" smtClean="0"/>
              <a:t>Decisions need to consider</a:t>
            </a:r>
          </a:p>
          <a:p>
            <a:pPr lvl="1"/>
            <a:r>
              <a:rPr lang="en-US" dirty="0" smtClean="0"/>
              <a:t>On-boarding cost and profit</a:t>
            </a:r>
          </a:p>
          <a:p>
            <a:pPr lvl="1"/>
            <a:r>
              <a:rPr lang="en-US" dirty="0" smtClean="0"/>
              <a:t>Commonality</a:t>
            </a:r>
          </a:p>
          <a:p>
            <a:pPr lvl="0"/>
            <a:r>
              <a:rPr lang="en-US" dirty="0" smtClean="0"/>
              <a:t>Discussion</a:t>
            </a:r>
            <a:r>
              <a:rPr lang="en-US" baseline="0" dirty="0" smtClean="0"/>
              <a:t> focused on </a:t>
            </a:r>
          </a:p>
          <a:p>
            <a:pPr lvl="1"/>
            <a:r>
              <a:rPr lang="en-US" baseline="0" dirty="0" smtClean="0"/>
              <a:t>Relationship with product line engineering</a:t>
            </a:r>
          </a:p>
          <a:p>
            <a:pPr lvl="1"/>
            <a:r>
              <a:rPr lang="en-US" baseline="0" dirty="0" smtClean="0"/>
              <a:t>Can this be used as a potential lower entry barrier</a:t>
            </a:r>
          </a:p>
          <a:p>
            <a:pPr lvl="1"/>
            <a:r>
              <a:rPr lang="en-US" baseline="0" dirty="0" smtClean="0"/>
              <a:t>What if costs are not constant?</a:t>
            </a:r>
            <a:endParaRPr lang="en-US" dirty="0" smtClean="0"/>
          </a:p>
          <a:p>
            <a:pPr lvl="0"/>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Uses Stochastic Reward Nets (SRNs) — an extension of Petri</a:t>
            </a:r>
            <a:r>
              <a:rPr lang="en-US" baseline="0" noProof="0" dirty="0" smtClean="0"/>
              <a:t> Nets — supported by </a:t>
            </a:r>
            <a:r>
              <a:rPr lang="en-US" baseline="0" noProof="0" dirty="0" err="1" smtClean="0"/>
              <a:t>Mobius</a:t>
            </a:r>
            <a:r>
              <a:rPr lang="en-US" baseline="0" noProof="0" dirty="0" smtClean="0"/>
              <a:t> as a modeling tool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Approach assumes access to source code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Although failures originated from </a:t>
            </a:r>
            <a:r>
              <a:rPr lang="en-US" baseline="0" noProof="0" dirty="0" err="1" smtClean="0"/>
              <a:t>misconfiguration</a:t>
            </a:r>
            <a:r>
              <a:rPr lang="en-US" baseline="0" noProof="0" dirty="0" smtClean="0"/>
              <a:t> is one of the common types of failures in web services, there is not much attention to these failures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Discussion focused on what if you wanted to look at the whole system instead</a:t>
            </a:r>
            <a:r>
              <a:rPr lang="en-US" baseline="0" noProof="0" dirty="0" smtClean="0"/>
              <a:t> of one parameter at a time.</a:t>
            </a:r>
            <a:endParaRPr lang="en-US" noProof="0" dirty="0" smtClean="0"/>
          </a:p>
          <a:p>
            <a:endParaRPr lang="en-US" noProof="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Piloting SOA on one or more projects will give a better understanding of the challenges and</a:t>
            </a:r>
            <a:r>
              <a:rPr lang="en-US" baseline="0" dirty="0" smtClean="0"/>
              <a:t> risks — structured, evidence-based approach supports a business-focused value stream for SOA implementation and avoid stove-piped and fragmented approach</a:t>
            </a:r>
          </a:p>
          <a:p>
            <a:r>
              <a:rPr lang="en-US" baseline="0" dirty="0" smtClean="0"/>
              <a:t>What do you learn: colors OK, performance OK, …</a:t>
            </a:r>
          </a:p>
          <a:p>
            <a:r>
              <a:rPr lang="en-US" baseline="0" dirty="0" smtClean="0"/>
              <a:t>What do you not learn from a pilot project</a:t>
            </a:r>
          </a:p>
          <a:p>
            <a:pPr lvl="1"/>
            <a:r>
              <a:rPr lang="en-US" baseline="0" dirty="0" smtClean="0"/>
              <a:t>How many concurrent users was the pilot system supporting?</a:t>
            </a:r>
          </a:p>
          <a:p>
            <a:pPr lvl="1"/>
            <a:r>
              <a:rPr lang="en-US" baseline="0" dirty="0" smtClean="0"/>
              <a:t>How many transactions a day did you process?</a:t>
            </a:r>
          </a:p>
          <a:p>
            <a:pPr lvl="1"/>
            <a:r>
              <a:rPr lang="en-US" baseline="0" dirty="0" smtClean="0"/>
              <a:t>How realistic/representative is the pilot of the production solution?</a:t>
            </a:r>
          </a:p>
          <a:p>
            <a:pPr lvl="1"/>
            <a:r>
              <a:rPr lang="en-US" baseline="0" dirty="0" smtClean="0"/>
              <a:t>Have a range of architecture/people/costs/schedule risks been properly explored?</a:t>
            </a:r>
          </a:p>
          <a:p>
            <a:pPr lvl="1"/>
            <a:r>
              <a:rPr lang="en-US" baseline="0" dirty="0" smtClean="0"/>
              <a:t>Are you really in a better governance position?</a:t>
            </a:r>
          </a:p>
          <a:p>
            <a:pPr lvl="0"/>
            <a:r>
              <a:rPr lang="en-US" baseline="0" dirty="0" smtClean="0"/>
              <a:t>Method characteristics: instructive, effective, accessible, tradeoff driven (benefit and risk), balanced, contextual, justifiable, adaptable, unbiased</a:t>
            </a:r>
          </a:p>
          <a:p>
            <a:pPr lvl="0"/>
            <a:r>
              <a:rPr lang="en-US" baseline="0" dirty="0" smtClean="0"/>
              <a:t>Criteria framework — Criteria correspond to project characteristics</a:t>
            </a:r>
          </a:p>
          <a:p>
            <a:pPr lvl="0"/>
            <a:r>
              <a:rPr lang="en-US" baseline="0" dirty="0" smtClean="0"/>
              <a:t>Criteria are adjusted and weighted based on client input — e.g., in their case study, the client was in the inception stage so early business wins and project visibility were very important</a:t>
            </a:r>
          </a:p>
          <a:p>
            <a:pPr lvl="0"/>
            <a:r>
              <a:rPr lang="en-US" baseline="0" dirty="0" smtClean="0"/>
              <a:t>Criteria: validates technologies, sustainable investment, pilot preparedness (i.e. is the team ready to go), builds SOA capability and capacity, validates architecture and IT operations, mismatch with SOA maturity, mismatch with governance maturity, riskiness, underlying system not SOA compatible — first five are benefits and next 4 are risks — when represented on a </a:t>
            </a:r>
            <a:r>
              <a:rPr lang="en-US" baseline="0" dirty="0" err="1" smtClean="0"/>
              <a:t>Kiveat</a:t>
            </a:r>
            <a:r>
              <a:rPr lang="en-US" baseline="0" dirty="0" smtClean="0"/>
              <a:t> diagram, the benefits should outweigh the risks</a:t>
            </a:r>
          </a:p>
          <a:p>
            <a:pPr lvl="0"/>
            <a:r>
              <a:rPr lang="en-US" baseline="0" dirty="0" smtClean="0"/>
              <a:t> </a:t>
            </a:r>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Sponsor: SLA@SOI — demonstrate technologies that can embed SLA-aware infrastructures into the service</a:t>
            </a:r>
            <a:r>
              <a:rPr lang="en-US" baseline="0" dirty="0" smtClean="0"/>
              <a:t> economy — EU ICT FP7</a:t>
            </a:r>
          </a:p>
          <a:p>
            <a:r>
              <a:rPr lang="en-US" dirty="0" smtClean="0"/>
              <a:t>Dynamic provision of monitoring</a:t>
            </a:r>
          </a:p>
          <a:p>
            <a:pPr lvl="1"/>
            <a:r>
              <a:rPr lang="en-US" dirty="0" smtClean="0"/>
              <a:t>Re-negotiation of SLA terms</a:t>
            </a:r>
          </a:p>
          <a:p>
            <a:pPr lvl="1"/>
            <a:r>
              <a:rPr lang="en-US" dirty="0" smtClean="0"/>
              <a:t>Availability of monitors</a:t>
            </a:r>
          </a:p>
          <a:p>
            <a:pPr lvl="1"/>
            <a:r>
              <a:rPr lang="en-US" dirty="0" smtClean="0"/>
              <a:t>Appropriateness of monitors</a:t>
            </a:r>
          </a:p>
          <a:p>
            <a:r>
              <a:rPr lang="en-US" baseline="0" dirty="0" smtClean="0"/>
              <a:t>Eclipse-based tool (SLA@SOI </a:t>
            </a:r>
            <a:r>
              <a:rPr lang="en-US" baseline="0" dirty="0" err="1" smtClean="0"/>
              <a:t>Monitorability</a:t>
            </a:r>
            <a:r>
              <a:rPr lang="en-US" baseline="0" dirty="0" smtClean="0"/>
              <a:t> Manager) — www.sla-at-soi.eu</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extBox 7"/>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 name="TextBox 9"/>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pic>
        <p:nvPicPr>
          <p:cNvPr id="11" name="Picture 2"/>
          <p:cNvPicPr>
            <a:picLocks noChangeAspect="1" noChangeArrowheads="1"/>
          </p:cNvPicPr>
          <p:nvPr userDrawn="1"/>
        </p:nvPicPr>
        <p:blipFill>
          <a:blip r:embed="rId2" cstate="print"/>
          <a:srcRect/>
          <a:stretch>
            <a:fillRect/>
          </a:stretch>
        </p:blipFill>
        <p:spPr bwMode="auto">
          <a:xfrm>
            <a:off x="667442" y="457200"/>
            <a:ext cx="1943419" cy="457200"/>
          </a:xfrm>
          <a:prstGeom prst="rect">
            <a:avLst/>
          </a:prstGeom>
          <a:noFill/>
          <a:ln w="9525">
            <a:noFill/>
            <a:miter lim="800000"/>
            <a:headEnd/>
            <a:tailEnd/>
          </a:ln>
        </p:spPr>
      </p:pic>
      <p:pic>
        <p:nvPicPr>
          <p:cNvPr id="12" name="Picture 4" descr="http://www-internal.sei.cmu.edu/teams/comms/identity/images/flush-left.png"/>
          <p:cNvPicPr>
            <a:picLocks noChangeAspect="1" noChangeArrowheads="1"/>
          </p:cNvPicPr>
          <p:nvPr userDrawn="1"/>
        </p:nvPicPr>
        <p:blipFill>
          <a:blip r:embed="rId3" cstate="print"/>
          <a:srcRect/>
          <a:stretch>
            <a:fillRect/>
          </a:stretch>
        </p:blipFill>
        <p:spPr bwMode="auto">
          <a:xfrm>
            <a:off x="2734367" y="457200"/>
            <a:ext cx="2712568" cy="457199"/>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8" name="Footer Placeholder 7"/>
          <p:cNvSpPr>
            <a:spLocks noGrp="1"/>
          </p:cNvSpPr>
          <p:nvPr>
            <p:ph type="ftr" sz="quarter" idx="11"/>
          </p:nvPr>
        </p:nvSpPr>
        <p:spPr>
          <a:xfrm>
            <a:off x="3124200" y="6422064"/>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11" name="TextBox 10"/>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3" name="Footer Placeholder 2"/>
          <p:cNvSpPr>
            <a:spLocks noGrp="1"/>
          </p:cNvSpPr>
          <p:nvPr>
            <p:ph type="ftr" sz="quarter" idx="11"/>
          </p:nvPr>
        </p:nvSpPr>
        <p:spPr>
          <a:xfrm>
            <a:off x="3124200" y="6422064"/>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6448" y="6422064"/>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3" name="TextBox 12"/>
          <p:cNvSpPr txBox="1"/>
          <p:nvPr userDrawn="1"/>
        </p:nvSpPr>
        <p:spPr>
          <a:xfrm>
            <a:off x="7924800" y="152400"/>
            <a:ext cx="1066800" cy="707886"/>
          </a:xfrm>
          <a:prstGeom prst="rect">
            <a:avLst/>
          </a:prstGeom>
          <a:noFill/>
        </p:spPr>
        <p:txBody>
          <a:bodyPr wrap="square" rtlCol="0">
            <a:spAutoFit/>
          </a:bodyPr>
          <a:lstStyle/>
          <a:p>
            <a:r>
              <a:rPr lang="en-US" sz="2000" b="1" dirty="0" smtClean="0">
                <a:solidFill>
                  <a:schemeClr val="accent1">
                    <a:lumMod val="40000"/>
                    <a:lumOff val="60000"/>
                  </a:schemeClr>
                </a:solidFill>
              </a:rPr>
              <a:t>PESOS 2011</a:t>
            </a:r>
            <a:endParaRPr lang="en-US" sz="2000" b="1" dirty="0">
              <a:solidFill>
                <a:schemeClr val="accent1">
                  <a:lumMod val="40000"/>
                  <a:lumOff val="60000"/>
                </a:schemeClr>
              </a:solidFill>
            </a:endParaRPr>
          </a:p>
        </p:txBody>
      </p:sp>
      <p:pic>
        <p:nvPicPr>
          <p:cNvPr id="14" name="Picture 2"/>
          <p:cNvPicPr>
            <a:picLocks noChangeAspect="1" noChangeArrowheads="1"/>
          </p:cNvPicPr>
          <p:nvPr userDrawn="1"/>
        </p:nvPicPr>
        <p:blipFill>
          <a:blip r:embed="rId13" cstate="print"/>
          <a:srcRect/>
          <a:stretch>
            <a:fillRect/>
          </a:stretch>
        </p:blipFill>
        <p:spPr bwMode="auto">
          <a:xfrm>
            <a:off x="304800" y="6513797"/>
            <a:ext cx="1295613" cy="304800"/>
          </a:xfrm>
          <a:prstGeom prst="rect">
            <a:avLst/>
          </a:prstGeom>
          <a:noFill/>
          <a:ln w="9525">
            <a:noFill/>
            <a:miter lim="800000"/>
            <a:headEnd/>
            <a:tailEnd/>
          </a:ln>
        </p:spPr>
      </p:pic>
      <p:pic>
        <p:nvPicPr>
          <p:cNvPr id="15" name="Picture 14" descr="http://www-internal.sei.cmu.edu/teams/comms/identity/images/flush-left.png"/>
          <p:cNvPicPr>
            <a:picLocks noChangeAspect="1" noChangeArrowheads="1"/>
          </p:cNvPicPr>
          <p:nvPr userDrawn="1"/>
        </p:nvPicPr>
        <p:blipFill>
          <a:blip r:embed="rId14" cstate="print"/>
          <a:srcRect/>
          <a:stretch>
            <a:fillRect/>
          </a:stretch>
        </p:blipFill>
        <p:spPr bwMode="auto">
          <a:xfrm>
            <a:off x="1752600" y="6518498"/>
            <a:ext cx="1752600" cy="295398"/>
          </a:xfrm>
          <a:prstGeom prst="rect">
            <a:avLst/>
          </a:prstGeom>
          <a:noFill/>
        </p:spPr>
      </p:pic>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cube-network.eu/pesos-20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956691"/>
            <a:ext cx="7406640" cy="1472184"/>
          </a:xfrm>
        </p:spPr>
        <p:txBody>
          <a:bodyPr>
            <a:normAutofit fontScale="90000"/>
          </a:bodyPr>
          <a:lstStyle/>
          <a:p>
            <a:r>
              <a:rPr lang="en-US" dirty="0" smtClean="0"/>
              <a:t>PESOS 2011</a:t>
            </a:r>
            <a:br>
              <a:rPr lang="en-US" dirty="0" smtClean="0"/>
            </a:br>
            <a:r>
              <a:rPr lang="en-US" dirty="0" smtClean="0"/>
              <a:t>Summary and next steps</a:t>
            </a:r>
            <a:endParaRPr lang="en-US" dirty="0"/>
          </a:p>
        </p:txBody>
      </p:sp>
      <p:sp>
        <p:nvSpPr>
          <p:cNvPr id="3" name="Subtitle 2"/>
          <p:cNvSpPr>
            <a:spLocks noGrp="1"/>
          </p:cNvSpPr>
          <p:nvPr>
            <p:ph type="subTitle" idx="1"/>
          </p:nvPr>
        </p:nvSpPr>
        <p:spPr>
          <a:xfrm>
            <a:off x="-76200" y="2039244"/>
            <a:ext cx="7406640" cy="1752600"/>
          </a:xfrm>
        </p:spPr>
        <p:txBody>
          <a:bodyPr>
            <a:normAutofit/>
          </a:bodyPr>
          <a:lstStyle/>
          <a:p>
            <a:r>
              <a:rPr lang="en-US" b="1" dirty="0" smtClean="0"/>
              <a:t>3</a:t>
            </a:r>
            <a:r>
              <a:rPr lang="en-US" b="1" baseline="30000" dirty="0" smtClean="0"/>
              <a:t>rd</a:t>
            </a:r>
            <a:r>
              <a:rPr lang="en-US" b="1" dirty="0" smtClean="0"/>
              <a:t> International Workshop on Principles for Engineering Service-Oriented Systems</a:t>
            </a:r>
            <a:endParaRPr lang="en-US" b="1" dirty="0"/>
          </a:p>
        </p:txBody>
      </p:sp>
      <p:sp>
        <p:nvSpPr>
          <p:cNvPr id="7" name="TextBox 6"/>
          <p:cNvSpPr txBox="1"/>
          <p:nvPr/>
        </p:nvSpPr>
        <p:spPr>
          <a:xfrm>
            <a:off x="990600" y="5196086"/>
            <a:ext cx="1915974" cy="923330"/>
          </a:xfrm>
          <a:prstGeom prst="rect">
            <a:avLst/>
          </a:prstGeom>
          <a:noFill/>
        </p:spPr>
        <p:txBody>
          <a:bodyPr wrap="square" rtlCol="0">
            <a:spAutoFit/>
          </a:bodyPr>
          <a:lstStyle/>
          <a:p>
            <a:r>
              <a:rPr lang="en-US" b="1" dirty="0" smtClean="0">
                <a:solidFill>
                  <a:schemeClr val="tx2"/>
                </a:solidFill>
              </a:rPr>
              <a:t>ICSE 2011</a:t>
            </a:r>
          </a:p>
          <a:p>
            <a:r>
              <a:rPr lang="en-US" b="1" dirty="0" smtClean="0">
                <a:solidFill>
                  <a:schemeClr val="tx2"/>
                </a:solidFill>
              </a:rPr>
              <a:t>Hawaii, USA</a:t>
            </a:r>
          </a:p>
          <a:p>
            <a:r>
              <a:rPr lang="en-US" b="1" dirty="0" smtClean="0">
                <a:solidFill>
                  <a:schemeClr val="tx2"/>
                </a:solidFill>
              </a:rPr>
              <a:t>May 23-24, 2011</a:t>
            </a:r>
            <a:endParaRPr lang="en-US" b="1" dirty="0">
              <a:solidFill>
                <a:schemeClr val="tx2"/>
              </a:solidFill>
            </a:endParaRPr>
          </a:p>
        </p:txBody>
      </p:sp>
      <p:pic>
        <p:nvPicPr>
          <p:cNvPr id="5" name="Picture 2"/>
          <p:cNvPicPr>
            <a:picLocks noChangeAspect="1" noChangeArrowheads="1"/>
          </p:cNvPicPr>
          <p:nvPr/>
        </p:nvPicPr>
        <p:blipFill>
          <a:blip r:embed="rId2" cstate="print"/>
          <a:srcRect/>
          <a:stretch>
            <a:fillRect/>
          </a:stretch>
        </p:blipFill>
        <p:spPr bwMode="auto">
          <a:xfrm>
            <a:off x="381000" y="457200"/>
            <a:ext cx="1943419" cy="457200"/>
          </a:xfrm>
          <a:prstGeom prst="rect">
            <a:avLst/>
          </a:prstGeom>
          <a:noFill/>
          <a:ln w="9525">
            <a:noFill/>
            <a:miter lim="800000"/>
            <a:headEnd/>
            <a:tailEnd/>
          </a:ln>
        </p:spPr>
      </p:pic>
      <p:pic>
        <p:nvPicPr>
          <p:cNvPr id="6" name="Picture 4" descr="http://www-internal.sei.cmu.edu/teams/comms/identity/images/flush-left.png"/>
          <p:cNvPicPr>
            <a:picLocks noChangeAspect="1" noChangeArrowheads="1"/>
          </p:cNvPicPr>
          <p:nvPr/>
        </p:nvPicPr>
        <p:blipFill>
          <a:blip r:embed="rId3" cstate="print"/>
          <a:srcRect/>
          <a:stretch>
            <a:fillRect/>
          </a:stretch>
        </p:blipFill>
        <p:spPr bwMode="auto">
          <a:xfrm>
            <a:off x="2447925" y="457200"/>
            <a:ext cx="2712568" cy="457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Panel </a:t>
            </a:r>
            <a:r>
              <a:rPr lang="en-US" baseline="-25000" smtClean="0"/>
              <a:t>2</a:t>
            </a:r>
            <a:endParaRPr lang="en-US" baseline="-25000"/>
          </a:p>
        </p:txBody>
      </p:sp>
      <p:sp>
        <p:nvSpPr>
          <p:cNvPr id="3" name="Content Placeholder 2"/>
          <p:cNvSpPr>
            <a:spLocks noGrp="1"/>
          </p:cNvSpPr>
          <p:nvPr>
            <p:ph idx="1"/>
          </p:nvPr>
        </p:nvSpPr>
        <p:spPr/>
        <p:txBody>
          <a:bodyPr>
            <a:normAutofit/>
          </a:bodyPr>
          <a:lstStyle/>
          <a:p>
            <a:r>
              <a:rPr lang="en-US" smtClean="0"/>
              <a:t>Elisabetta Di Nitto</a:t>
            </a:r>
          </a:p>
          <a:p>
            <a:pPr lvl="1"/>
            <a:r>
              <a:rPr lang="en-US" smtClean="0"/>
              <a:t>Lack of application of research results to industrial problems and/or not reporting those results — industry also often uses research and does not report on results</a:t>
            </a:r>
          </a:p>
          <a:p>
            <a:pPr lvl="1"/>
            <a:r>
              <a:rPr lang="en-US" smtClean="0"/>
              <a:t>Processes, techniques, best practices, metrics to accompany existing research</a:t>
            </a:r>
          </a:p>
          <a:p>
            <a:pPr lvl="1"/>
            <a:r>
              <a:rPr lang="en-US" smtClean="0"/>
              <a:t>Relationship between SOA and GSD/GSE</a:t>
            </a:r>
          </a:p>
          <a:p>
            <a:pPr lvl="1"/>
            <a:r>
              <a:rPr lang="en-US" smtClean="0"/>
              <a:t>Relationship between SOA and Cloud Computing</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Panel </a:t>
            </a:r>
            <a:r>
              <a:rPr lang="es-CO" baseline="-25000" dirty="0" smtClean="0"/>
              <a:t>3</a:t>
            </a:r>
            <a:endParaRPr lang="en-US" baseline="-25000" dirty="0"/>
          </a:p>
        </p:txBody>
      </p:sp>
      <p:sp>
        <p:nvSpPr>
          <p:cNvPr id="3" name="Content Placeholder 2"/>
          <p:cNvSpPr>
            <a:spLocks noGrp="1"/>
          </p:cNvSpPr>
          <p:nvPr>
            <p:ph idx="1"/>
          </p:nvPr>
        </p:nvSpPr>
        <p:spPr/>
        <p:txBody>
          <a:bodyPr/>
          <a:lstStyle/>
          <a:p>
            <a:r>
              <a:rPr lang="en-US" dirty="0" smtClean="0"/>
              <a:t>Liam O’Brien</a:t>
            </a:r>
          </a:p>
          <a:p>
            <a:pPr lvl="1"/>
            <a:r>
              <a:rPr lang="en-US" dirty="0" smtClean="0"/>
              <a:t>Engaging with industry — still difficult for researchers — they also unfortunately don’t keep any data</a:t>
            </a:r>
          </a:p>
          <a:p>
            <a:pPr lvl="1"/>
            <a:r>
              <a:rPr lang="en-US" dirty="0" smtClean="0"/>
              <a:t>Service orientation in tactical environments</a:t>
            </a:r>
          </a:p>
          <a:p>
            <a:pPr lvl="1"/>
            <a:r>
              <a:rPr lang="en-US" dirty="0" smtClean="0"/>
              <a:t>Service orientation for scientists to enable information sharing</a:t>
            </a:r>
          </a:p>
          <a:p>
            <a:pPr lvl="1"/>
            <a:r>
              <a:rPr lang="en-US" dirty="0" smtClean="0"/>
              <a:t>Service orientation and cloud computing — e.g. allocation of services to platform for optimal data processing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Panel </a:t>
            </a:r>
            <a:r>
              <a:rPr lang="es-CO" baseline="-25000" dirty="0" smtClean="0"/>
              <a:t>4</a:t>
            </a:r>
            <a:endParaRPr lang="en-US" baseline="-25000" dirty="0"/>
          </a:p>
        </p:txBody>
      </p:sp>
      <p:sp>
        <p:nvSpPr>
          <p:cNvPr id="3" name="Content Placeholder 2"/>
          <p:cNvSpPr>
            <a:spLocks noGrp="1"/>
          </p:cNvSpPr>
          <p:nvPr>
            <p:ph idx="1"/>
          </p:nvPr>
        </p:nvSpPr>
        <p:spPr/>
        <p:txBody>
          <a:bodyPr/>
          <a:lstStyle/>
          <a:p>
            <a:r>
              <a:rPr lang="en-US" dirty="0" smtClean="0"/>
              <a:t>Marin Litoiu</a:t>
            </a:r>
          </a:p>
          <a:p>
            <a:pPr lvl="1"/>
            <a:r>
              <a:rPr lang="en-US" dirty="0" smtClean="0"/>
              <a:t>Intersection of </a:t>
            </a:r>
            <a:r>
              <a:rPr lang="en-US" dirty="0" err="1" smtClean="0"/>
              <a:t>SaaS</a:t>
            </a:r>
            <a:r>
              <a:rPr lang="en-US" dirty="0" smtClean="0"/>
              <a:t> and cloud computing</a:t>
            </a:r>
          </a:p>
          <a:p>
            <a:pPr lvl="2"/>
            <a:r>
              <a:rPr lang="en-US" dirty="0" smtClean="0"/>
              <a:t>Elasticity — how do services use only the resources that they need?</a:t>
            </a:r>
          </a:p>
          <a:p>
            <a:pPr lvl="2"/>
            <a:r>
              <a:rPr lang="en-US" dirty="0" smtClean="0"/>
              <a:t>Automation — full service setup without user intervention (self-serving services)</a:t>
            </a:r>
          </a:p>
          <a:p>
            <a:pPr lvl="2"/>
            <a:r>
              <a:rPr lang="en-US" dirty="0" smtClean="0"/>
              <a:t>Business models</a:t>
            </a:r>
          </a:p>
          <a:p>
            <a:pPr lvl="2"/>
            <a:r>
              <a:rPr lang="en-US" dirty="0" smtClean="0"/>
              <a:t>Software development life cycle</a:t>
            </a:r>
          </a:p>
          <a:p>
            <a:pPr lvl="2"/>
            <a:r>
              <a:rPr lang="en-US" dirty="0" smtClean="0"/>
              <a:t>Application migration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Panel Discussion</a:t>
            </a:r>
            <a:endParaRPr lang="en-US"/>
          </a:p>
        </p:txBody>
      </p:sp>
      <p:sp>
        <p:nvSpPr>
          <p:cNvPr id="3" name="Content Placeholder 2"/>
          <p:cNvSpPr>
            <a:spLocks noGrp="1"/>
          </p:cNvSpPr>
          <p:nvPr>
            <p:ph idx="1"/>
          </p:nvPr>
        </p:nvSpPr>
        <p:spPr/>
        <p:txBody>
          <a:bodyPr>
            <a:normAutofit lnSpcReduction="10000"/>
          </a:bodyPr>
          <a:lstStyle/>
          <a:p>
            <a:r>
              <a:rPr lang="en-US" dirty="0" smtClean="0"/>
              <a:t>How do companies measure the impact of services on their operations as well as their revenue? What is the business value of SOA adoption?</a:t>
            </a:r>
          </a:p>
          <a:p>
            <a:r>
              <a:rPr lang="en-US" dirty="0" smtClean="0"/>
              <a:t>How do translate KPIs to IT operational metrics?</a:t>
            </a:r>
          </a:p>
          <a:p>
            <a:r>
              <a:rPr lang="en-US" dirty="0" smtClean="0"/>
              <a:t>The complementary nature of service orientation and cloud is clear, but the challenges and risks are also very clear. How do we make them work together?</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Engineering Service-Oriented Systems (So Far …)</a:t>
            </a:r>
            <a:endParaRPr lang="en-US" dirty="0"/>
          </a:p>
        </p:txBody>
      </p:sp>
      <p:sp>
        <p:nvSpPr>
          <p:cNvPr id="3" name="Content Placeholder 2"/>
          <p:cNvSpPr>
            <a:spLocks noGrp="1"/>
          </p:cNvSpPr>
          <p:nvPr>
            <p:ph idx="1"/>
          </p:nvPr>
        </p:nvSpPr>
        <p:spPr/>
        <p:txBody>
          <a:bodyPr/>
          <a:lstStyle/>
          <a:p>
            <a:r>
              <a:rPr lang="en-US" dirty="0" smtClean="0"/>
              <a:t>Think globally</a:t>
            </a:r>
          </a:p>
          <a:p>
            <a:pPr lvl="1"/>
            <a:r>
              <a:rPr lang="en-US" dirty="0" smtClean="0"/>
              <a:t>Bound instead of control behavior</a:t>
            </a:r>
          </a:p>
          <a:p>
            <a:pPr lvl="1"/>
            <a:r>
              <a:rPr lang="en-US" dirty="0" smtClean="0"/>
              <a:t>Plan for diversity</a:t>
            </a:r>
          </a:p>
          <a:p>
            <a:r>
              <a:rPr lang="en-US" dirty="0" smtClean="0"/>
              <a:t>Increase flexibility</a:t>
            </a:r>
          </a:p>
          <a:p>
            <a:r>
              <a:rPr lang="en-US" dirty="0" smtClean="0"/>
              <a:t>Reduce complexity</a:t>
            </a:r>
          </a:p>
          <a:p>
            <a:r>
              <a:rPr lang="en-US" dirty="0" smtClean="0"/>
              <a:t>Enable agility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Keynote: Selecting SOA Pilot Projects</a:t>
            </a:r>
            <a:r>
              <a:rPr lang="en-US" dirty="0" smtClean="0"/>
              <a:t/>
            </a:r>
            <a:br>
              <a:rPr lang="en-US" dirty="0" smtClean="0"/>
            </a:br>
            <a:r>
              <a:rPr lang="en-US" sz="3100" i="1" dirty="0" smtClean="0"/>
              <a:t>Liam O’Brien (CSIRO, Australia)</a:t>
            </a:r>
            <a:endParaRPr lang="en-US" i="1" dirty="0"/>
          </a:p>
        </p:txBody>
      </p:sp>
      <p:sp>
        <p:nvSpPr>
          <p:cNvPr id="3" name="Content Placeholder 2"/>
          <p:cNvSpPr>
            <a:spLocks noGrp="1"/>
          </p:cNvSpPr>
          <p:nvPr>
            <p:ph idx="1"/>
          </p:nvPr>
        </p:nvSpPr>
        <p:spPr>
          <a:xfrm>
            <a:off x="457200" y="1600200"/>
            <a:ext cx="8020050" cy="4525963"/>
          </a:xfrm>
        </p:spPr>
        <p:txBody>
          <a:bodyPr>
            <a:normAutofit fontScale="92500"/>
          </a:bodyPr>
          <a:lstStyle/>
          <a:p>
            <a:r>
              <a:rPr lang="en-US" dirty="0" smtClean="0"/>
              <a:t>Criteria correspond to project characteristics that are analyzed to determine if a project would be a good SOA pilot project</a:t>
            </a:r>
          </a:p>
          <a:p>
            <a:pPr lvl="2"/>
            <a:r>
              <a:rPr lang="en-US" dirty="0" smtClean="0"/>
              <a:t>Benefits: validates technologies, sustainable investment, pilot preparedness, builds SOA capability and capacity, validates architecture and IT operations</a:t>
            </a:r>
          </a:p>
          <a:p>
            <a:pPr lvl="2"/>
            <a:r>
              <a:rPr lang="en-US" dirty="0" smtClean="0"/>
              <a:t>Risks: mismatch with SOA maturity, mismatch with governance maturity, riskiness, underlying system not SOA compatible</a:t>
            </a:r>
          </a:p>
          <a:p>
            <a:pPr lvl="2"/>
            <a:r>
              <a:rPr lang="en-US" dirty="0" smtClean="0"/>
              <a:t>Represented on a </a:t>
            </a:r>
            <a:r>
              <a:rPr lang="en-US" dirty="0" err="1" smtClean="0"/>
              <a:t>Kiveat</a:t>
            </a:r>
            <a:r>
              <a:rPr lang="en-US" dirty="0" smtClean="0"/>
              <a:t> diagram — easy to visualize if the benefits outweigh the risks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Presentation: </a:t>
            </a:r>
            <a:r>
              <a:rPr lang="en-US" sz="3100" dirty="0" err="1" smtClean="0"/>
              <a:t>SMaRT</a:t>
            </a:r>
            <a:r>
              <a:rPr lang="en-US" sz="3100" dirty="0" smtClean="0"/>
              <a:t>: A Workbench for Reporting the </a:t>
            </a:r>
            <a:r>
              <a:rPr lang="en-US" sz="3100" dirty="0" err="1" smtClean="0"/>
              <a:t>Monitorability</a:t>
            </a:r>
            <a:r>
              <a:rPr lang="en-US" sz="3100" dirty="0" smtClean="0"/>
              <a:t> of Services from SLAs</a:t>
            </a:r>
            <a:r>
              <a:rPr lang="en-US" dirty="0" smtClean="0"/>
              <a:t/>
            </a:r>
            <a:br>
              <a:rPr lang="en-US" dirty="0" smtClean="0"/>
            </a:br>
            <a:r>
              <a:rPr lang="en-US" sz="2700" i="1" dirty="0" smtClean="0"/>
              <a:t>Howard Foster (City University London, UK)</a:t>
            </a:r>
            <a:endParaRPr lang="en-US" sz="4000" dirty="0"/>
          </a:p>
        </p:txBody>
      </p:sp>
      <p:sp>
        <p:nvSpPr>
          <p:cNvPr id="3" name="Content Placeholder 2"/>
          <p:cNvSpPr>
            <a:spLocks noGrp="1"/>
          </p:cNvSpPr>
          <p:nvPr>
            <p:ph idx="1"/>
          </p:nvPr>
        </p:nvSpPr>
        <p:spPr>
          <a:xfrm>
            <a:off x="457200" y="1600200"/>
            <a:ext cx="8077200" cy="4525963"/>
          </a:xfrm>
        </p:spPr>
        <p:txBody>
          <a:bodyPr/>
          <a:lstStyle/>
          <a:p>
            <a:r>
              <a:rPr lang="en-US" dirty="0" smtClean="0"/>
              <a:t>Automation of service monitoring</a:t>
            </a:r>
          </a:p>
          <a:p>
            <a:pPr lvl="2"/>
            <a:r>
              <a:rPr lang="en-US" dirty="0" smtClean="0"/>
              <a:t>Extract SLA terms</a:t>
            </a:r>
          </a:p>
          <a:p>
            <a:pPr lvl="2"/>
            <a:r>
              <a:rPr lang="en-US" dirty="0" smtClean="0"/>
              <a:t>Select matching monitoring components (</a:t>
            </a:r>
            <a:r>
              <a:rPr lang="en-US" dirty="0" err="1" smtClean="0"/>
              <a:t>reasoners</a:t>
            </a:r>
            <a:r>
              <a:rPr lang="en-US" dirty="0" smtClean="0"/>
              <a:t>, sensors and effectors)</a:t>
            </a:r>
          </a:p>
          <a:p>
            <a:pPr lvl="2"/>
            <a:r>
              <a:rPr lang="en-US" dirty="0" smtClean="0"/>
              <a:t>Produce an SLA </a:t>
            </a:r>
            <a:r>
              <a:rPr lang="en-US" dirty="0" err="1" smtClean="0"/>
              <a:t>monitorability</a:t>
            </a:r>
            <a:r>
              <a:rPr lang="en-US" dirty="0" smtClean="0"/>
              <a:t> assessment</a:t>
            </a:r>
          </a:p>
          <a:p>
            <a:pPr lvl="2"/>
            <a:r>
              <a:rPr lang="en-US" dirty="0" smtClean="0"/>
              <a:t>Compose the monitoring components into a monitoring system configuration (MSC)</a:t>
            </a:r>
          </a:p>
          <a:p>
            <a:r>
              <a:rPr lang="en-US" dirty="0" smtClean="0"/>
              <a:t>Eclipse-based tool support</a:t>
            </a:r>
          </a:p>
          <a:p>
            <a:pPr lvl="2"/>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Presentation: Identifying, Modifying, Creating, and Removing Monitor Rules for Service-Oriented Computing</a:t>
            </a:r>
            <a:br>
              <a:rPr lang="en-US" sz="2700" dirty="0" smtClean="0"/>
            </a:br>
            <a:r>
              <a:rPr lang="en-US" sz="2200" i="1" dirty="0" smtClean="0"/>
              <a:t>Andrea Zisman (City University London, UK)</a:t>
            </a:r>
            <a:endParaRPr lang="en-US" i="1" dirty="0"/>
          </a:p>
        </p:txBody>
      </p:sp>
      <p:sp>
        <p:nvSpPr>
          <p:cNvPr id="3" name="Content Placeholder 2"/>
          <p:cNvSpPr>
            <a:spLocks noGrp="1"/>
          </p:cNvSpPr>
          <p:nvPr>
            <p:ph idx="1"/>
          </p:nvPr>
        </p:nvSpPr>
        <p:spPr>
          <a:xfrm>
            <a:off x="457200" y="1600200"/>
            <a:ext cx="8191500" cy="4525963"/>
          </a:xfrm>
        </p:spPr>
        <p:txBody>
          <a:bodyPr>
            <a:normAutofit lnSpcReduction="10000"/>
          </a:bodyPr>
          <a:lstStyle/>
          <a:p>
            <a:r>
              <a:rPr lang="en-US" dirty="0" smtClean="0"/>
              <a:t>Pattern-based HCI-aware monitor adaptation framework (</a:t>
            </a:r>
            <a:r>
              <a:rPr lang="en-US" dirty="0" err="1" smtClean="0"/>
              <a:t>MADap</a:t>
            </a:r>
            <a:r>
              <a:rPr lang="en-US" dirty="0" smtClean="0"/>
              <a:t>)</a:t>
            </a:r>
          </a:p>
          <a:p>
            <a:pPr lvl="1"/>
            <a:r>
              <a:rPr lang="en-US" dirty="0" smtClean="0"/>
              <a:t>Patterns and monitor rules expressed in event calculus (EC)</a:t>
            </a:r>
          </a:p>
          <a:p>
            <a:r>
              <a:rPr lang="en-US" dirty="0" smtClean="0"/>
              <a:t>Semi-instantiated patterns are used to look for matching rules</a:t>
            </a:r>
          </a:p>
          <a:p>
            <a:r>
              <a:rPr lang="en-US" dirty="0" smtClean="0"/>
              <a:t>Patterns are composed of monitor rules and assumptions about the service-based system</a:t>
            </a:r>
          </a:p>
          <a:p>
            <a:r>
              <a:rPr lang="en-US" dirty="0" smtClean="0"/>
              <a:t>Prototype tool implemented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Presentation: Business Process Performance Prediction on a Tracked Simulation Model</a:t>
            </a:r>
            <a:br>
              <a:rPr lang="en-US" sz="3100" dirty="0" smtClean="0"/>
            </a:br>
            <a:r>
              <a:rPr lang="en-US" sz="2700" i="1" dirty="0" smtClean="0"/>
              <a:t>Marin Litoiu (York University, Canada)</a:t>
            </a:r>
            <a:endParaRPr lang="en-US" dirty="0"/>
          </a:p>
        </p:txBody>
      </p:sp>
      <p:sp>
        <p:nvSpPr>
          <p:cNvPr id="3" name="Content Placeholder 2"/>
          <p:cNvSpPr>
            <a:spLocks noGrp="1"/>
          </p:cNvSpPr>
          <p:nvPr>
            <p:ph idx="1"/>
          </p:nvPr>
        </p:nvSpPr>
        <p:spPr>
          <a:xfrm>
            <a:off x="457200" y="1600200"/>
            <a:ext cx="8077200" cy="4525963"/>
          </a:xfrm>
        </p:spPr>
        <p:txBody>
          <a:bodyPr/>
          <a:lstStyle/>
          <a:p>
            <a:r>
              <a:rPr lang="en-US" dirty="0" smtClean="0"/>
              <a:t>Business processes need to adapt to satisfy SLAs — need better KPI prediction techniques</a:t>
            </a:r>
          </a:p>
          <a:p>
            <a:r>
              <a:rPr lang="en-US" dirty="0" smtClean="0"/>
              <a:t>Uses predictive feedback loops to maintain KPIs close to the reference target and predict short-term change than can be use to guide business process adaptation</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Invited Talk: An Architectural Blueprint for Service-Based Science in the </a:t>
            </a:r>
            <a:r>
              <a:rPr lang="en-US" sz="2700" dirty="0" smtClean="0"/>
              <a:t>Cloud</a:t>
            </a:r>
            <a:r>
              <a:rPr lang="en-US" dirty="0" smtClean="0"/>
              <a:t/>
            </a:r>
            <a:br>
              <a:rPr lang="en-US" dirty="0" smtClean="0"/>
            </a:br>
            <a:r>
              <a:rPr lang="en-US" sz="2200" i="1" dirty="0" smtClean="0"/>
              <a:t>Ian Gorton, Pacific Northwest National Laboratory, USA</a:t>
            </a:r>
            <a:endParaRPr lang="en-US" i="1" dirty="0"/>
          </a:p>
        </p:txBody>
      </p:sp>
      <p:sp>
        <p:nvSpPr>
          <p:cNvPr id="3" name="Content Placeholder 2"/>
          <p:cNvSpPr>
            <a:spLocks noGrp="1"/>
          </p:cNvSpPr>
          <p:nvPr>
            <p:ph idx="1"/>
          </p:nvPr>
        </p:nvSpPr>
        <p:spPr>
          <a:xfrm>
            <a:off x="457200" y="1600200"/>
            <a:ext cx="8134350" cy="4525963"/>
          </a:xfrm>
        </p:spPr>
        <p:txBody>
          <a:bodyPr>
            <a:normAutofit fontScale="70000" lnSpcReduction="20000"/>
          </a:bodyPr>
          <a:lstStyle/>
          <a:p>
            <a:r>
              <a:rPr lang="en-US" dirty="0" smtClean="0"/>
              <a:t>Systems Biology Knowledge Base (</a:t>
            </a:r>
            <a:r>
              <a:rPr lang="en-US" dirty="0" err="1" smtClean="0"/>
              <a:t>Kbase</a:t>
            </a:r>
            <a:r>
              <a:rPr lang="en-US" dirty="0" smtClean="0"/>
              <a:t>)</a:t>
            </a:r>
          </a:p>
          <a:p>
            <a:pPr lvl="1"/>
            <a:r>
              <a:rPr lang="en-US" dirty="0" smtClean="0"/>
              <a:t>Collaborative platform</a:t>
            </a:r>
          </a:p>
          <a:p>
            <a:pPr lvl="1"/>
            <a:r>
              <a:rPr lang="en-US" dirty="0" smtClean="0"/>
              <a:t>Data access platform</a:t>
            </a:r>
          </a:p>
          <a:p>
            <a:pPr lvl="1"/>
            <a:r>
              <a:rPr lang="en-US" dirty="0" smtClean="0"/>
              <a:t>Plug-and-play tool development platform</a:t>
            </a:r>
          </a:p>
          <a:p>
            <a:r>
              <a:rPr lang="en-US" dirty="0" smtClean="0"/>
              <a:t>Need to account for large amounts of heterogeneity</a:t>
            </a:r>
          </a:p>
          <a:p>
            <a:pPr lvl="1"/>
            <a:r>
              <a:rPr lang="en-US" dirty="0" smtClean="0"/>
              <a:t>Distributed and diverse data stores, types and access mechanisms</a:t>
            </a:r>
          </a:p>
          <a:p>
            <a:pPr lvl="1"/>
            <a:r>
              <a:rPr lang="en-US" dirty="0" smtClean="0"/>
              <a:t>Ontologies</a:t>
            </a:r>
          </a:p>
          <a:p>
            <a:pPr lvl="1"/>
            <a:r>
              <a:rPr lang="en-US" dirty="0" smtClean="0"/>
              <a:t>Workflows</a:t>
            </a:r>
          </a:p>
          <a:p>
            <a:pPr lvl="1"/>
            <a:r>
              <a:rPr lang="en-US" dirty="0" smtClean="0"/>
              <a:t>Software tools</a:t>
            </a:r>
          </a:p>
          <a:p>
            <a:pPr lvl="1"/>
            <a:r>
              <a:rPr lang="en-US" dirty="0" smtClean="0"/>
              <a:t>Computation platforms</a:t>
            </a:r>
            <a:endParaRPr lang="en-US" dirty="0" smtClean="0"/>
          </a:p>
          <a:p>
            <a:r>
              <a:rPr lang="en-US" dirty="0" smtClean="0"/>
              <a:t>REST and </a:t>
            </a:r>
            <a:r>
              <a:rPr lang="en-US" dirty="0" err="1" smtClean="0"/>
              <a:t>Hadoop</a:t>
            </a:r>
            <a:r>
              <a:rPr lang="en-US" dirty="0" smtClean="0"/>
              <a:t> are a good match for the large amounts of parallel data processing that happens in scientific communities</a:t>
            </a:r>
          </a:p>
          <a:p>
            <a:r>
              <a:rPr lang="en-US" dirty="0" smtClean="0"/>
              <a:t>Cloud hosting solutions are a good option for scientists that want to share their applications and data with their community</a:t>
            </a:r>
          </a:p>
          <a:p>
            <a:r>
              <a:rPr lang="en-US" dirty="0" smtClean="0"/>
              <a:t>Metadata is the key to promote sharing and integration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1401763"/>
          </a:xfrm>
        </p:spPr>
        <p:txBody>
          <a:bodyPr>
            <a:noAutofit/>
          </a:bodyPr>
          <a:lstStyle/>
          <a:p>
            <a:r>
              <a:rPr lang="en-US" sz="2400" dirty="0" smtClean="0"/>
              <a:t>Keynote: Can Global Software Development and Service-Oriented Architectures Benefit From Each Other?</a:t>
            </a:r>
            <a:r>
              <a:rPr lang="en-US" sz="2800" dirty="0" smtClean="0"/>
              <a:t/>
            </a:r>
            <a:br>
              <a:rPr lang="en-US" sz="2800" dirty="0" smtClean="0"/>
            </a:br>
            <a:r>
              <a:rPr lang="en-US" sz="2000" i="1" dirty="0" smtClean="0"/>
              <a:t>Elisabetta </a:t>
            </a:r>
            <a:r>
              <a:rPr lang="en-US" sz="2000" i="1" dirty="0" err="1" smtClean="0"/>
              <a:t>DiNitto</a:t>
            </a:r>
            <a:r>
              <a:rPr lang="en-US" sz="2000" i="1" dirty="0" smtClean="0"/>
              <a:t>, </a:t>
            </a:r>
            <a:r>
              <a:rPr lang="en-US" sz="2000" i="1" dirty="0" err="1" smtClean="0"/>
              <a:t>Politécnico</a:t>
            </a:r>
            <a:r>
              <a:rPr lang="en-US" sz="2000" i="1" dirty="0" smtClean="0"/>
              <a:t> </a:t>
            </a:r>
            <a:r>
              <a:rPr lang="en-US" sz="2000" i="1" dirty="0" err="1" smtClean="0"/>
              <a:t>di</a:t>
            </a:r>
            <a:r>
              <a:rPr lang="en-US" sz="2000" i="1" dirty="0" smtClean="0"/>
              <a:t> Milano, Italy</a:t>
            </a:r>
            <a:endParaRPr lang="en-US" sz="2800" i="1" dirty="0"/>
          </a:p>
        </p:txBody>
      </p:sp>
      <p:sp>
        <p:nvSpPr>
          <p:cNvPr id="3" name="Content Placeholder 2"/>
          <p:cNvSpPr>
            <a:spLocks noGrp="1"/>
          </p:cNvSpPr>
          <p:nvPr>
            <p:ph idx="1"/>
          </p:nvPr>
        </p:nvSpPr>
        <p:spPr>
          <a:xfrm>
            <a:off x="457200" y="1828800"/>
            <a:ext cx="8153400" cy="4629150"/>
          </a:xfrm>
        </p:spPr>
        <p:txBody>
          <a:bodyPr>
            <a:noAutofit/>
          </a:bodyPr>
          <a:lstStyle/>
          <a:p>
            <a:r>
              <a:rPr lang="en-US" sz="2400" dirty="0" smtClean="0"/>
              <a:t>How can SOA help GSD/GSE?</a:t>
            </a:r>
          </a:p>
          <a:p>
            <a:pPr lvl="1"/>
            <a:r>
              <a:rPr lang="en-US" sz="2000" dirty="0" smtClean="0"/>
              <a:t>Distributing/Outsourcing Service Development</a:t>
            </a:r>
          </a:p>
          <a:p>
            <a:pPr lvl="2"/>
            <a:r>
              <a:rPr lang="en-US" sz="1800" dirty="0" smtClean="0"/>
              <a:t>Communication between teams through service interface definition</a:t>
            </a:r>
          </a:p>
          <a:p>
            <a:pPr lvl="2"/>
            <a:r>
              <a:rPr lang="en-US" sz="1800" dirty="0" smtClean="0"/>
              <a:t>Coordination possibly reduced if composition logic is developed when services are already available</a:t>
            </a:r>
          </a:p>
          <a:p>
            <a:pPr lvl="2"/>
            <a:r>
              <a:rPr lang="en-US" sz="1800" dirty="0" smtClean="0"/>
              <a:t>Use of standards can help overcome cultural differences</a:t>
            </a:r>
          </a:p>
          <a:p>
            <a:pPr lvl="2"/>
            <a:r>
              <a:rPr lang="en-US" sz="1800" dirty="0" smtClean="0"/>
              <a:t>Service registries can be part of knowledge sharing mechanisms</a:t>
            </a:r>
          </a:p>
          <a:p>
            <a:pPr lvl="1"/>
            <a:r>
              <a:rPr lang="en-US" sz="2000" dirty="0" smtClean="0"/>
              <a:t>Service Provision</a:t>
            </a:r>
          </a:p>
          <a:p>
            <a:pPr lvl="2"/>
            <a:r>
              <a:rPr lang="en-US" sz="1800" dirty="0" smtClean="0"/>
              <a:t>This form of adoption extends global service development to global service engineering due to the runtime aspect</a:t>
            </a:r>
          </a:p>
          <a:p>
            <a:pPr lvl="2"/>
            <a:r>
              <a:rPr lang="en-US" sz="1800" dirty="0" smtClean="0"/>
              <a:t>SLAs play a big role in establishing and maintaining trust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Engineering Service-Oriented Systems</a:t>
            </a:r>
            <a:endParaRPr lang="en-US" dirty="0"/>
          </a:p>
        </p:txBody>
      </p:sp>
      <p:sp>
        <p:nvSpPr>
          <p:cNvPr id="3" name="Content Placeholder 2"/>
          <p:cNvSpPr>
            <a:spLocks noGrp="1"/>
          </p:cNvSpPr>
          <p:nvPr>
            <p:ph idx="1"/>
          </p:nvPr>
        </p:nvSpPr>
        <p:spPr>
          <a:xfrm>
            <a:off x="457200" y="1600200"/>
            <a:ext cx="8020050" cy="4525963"/>
          </a:xfrm>
        </p:spPr>
        <p:txBody>
          <a:bodyPr>
            <a:normAutofit fontScale="92500" lnSpcReduction="10000"/>
          </a:bodyPr>
          <a:lstStyle/>
          <a:p>
            <a:r>
              <a:rPr lang="en-US" dirty="0" smtClean="0"/>
              <a:t>Think globally</a:t>
            </a:r>
          </a:p>
          <a:p>
            <a:pPr lvl="1"/>
            <a:r>
              <a:rPr lang="en-US" dirty="0" smtClean="0"/>
              <a:t>Bound instead of control behavior —  runtime simulation, monitoring and adaptation</a:t>
            </a:r>
          </a:p>
          <a:p>
            <a:pPr lvl="1"/>
            <a:r>
              <a:rPr lang="en-US" dirty="0" smtClean="0"/>
              <a:t>Plan for diversity</a:t>
            </a:r>
          </a:p>
          <a:p>
            <a:r>
              <a:rPr lang="en-US" dirty="0" smtClean="0"/>
              <a:t>Increase flexibility</a:t>
            </a:r>
          </a:p>
          <a:p>
            <a:r>
              <a:rPr lang="en-US" dirty="0" smtClean="0"/>
              <a:t>Reduce complexity</a:t>
            </a:r>
          </a:p>
          <a:p>
            <a:r>
              <a:rPr lang="en-US" dirty="0" smtClean="0"/>
              <a:t>Enable </a:t>
            </a:r>
            <a:r>
              <a:rPr lang="en-US" dirty="0" smtClean="0"/>
              <a:t>agility/compositionality — metadata is key</a:t>
            </a:r>
            <a:endParaRPr lang="en-US" dirty="0" smtClean="0"/>
          </a:p>
          <a:p>
            <a:r>
              <a:rPr lang="en-US" dirty="0" smtClean="0"/>
              <a:t>Reduce risk via pilot projects that weigh benefit against risk</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Next Steps</a:t>
            </a:r>
            <a:endParaRPr lang="en-US"/>
          </a:p>
        </p:txBody>
      </p:sp>
      <p:sp>
        <p:nvSpPr>
          <p:cNvPr id="3" name="Content Placeholder 2"/>
          <p:cNvSpPr>
            <a:spLocks noGrp="1"/>
          </p:cNvSpPr>
          <p:nvPr>
            <p:ph idx="1"/>
          </p:nvPr>
        </p:nvSpPr>
        <p:spPr/>
        <p:txBody>
          <a:bodyPr>
            <a:normAutofit/>
          </a:bodyPr>
          <a:lstStyle/>
          <a:p>
            <a:r>
              <a:rPr lang="en-US" dirty="0" smtClean="0"/>
              <a:t>We will add presentations to the PESOS web site in PDF format (with your permission)</a:t>
            </a:r>
          </a:p>
          <a:p>
            <a:pPr algn="ctr">
              <a:buNone/>
            </a:pPr>
            <a:r>
              <a:rPr lang="es-CO" sz="2400" dirty="0" smtClean="0">
                <a:hlinkClick r:id="rId2"/>
              </a:rPr>
              <a:t>http://www.s-cube-network.eu/pesos-2011/</a:t>
            </a:r>
            <a:endParaRPr lang="es-CO" sz="2400" dirty="0" smtClean="0"/>
          </a:p>
          <a:p>
            <a:r>
              <a:rPr lang="en-US" dirty="0" smtClean="0"/>
              <a:t>Workshop summary will be published as ACM Software Engineering Notes (SEN)</a:t>
            </a:r>
          </a:p>
          <a:p>
            <a:r>
              <a:rPr lang="en-US" dirty="0" smtClean="0"/>
              <a:t>We will submit a PESOS 2012 proposal and count on you for submissions and attendance!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MESOCA 2011</a:t>
            </a:r>
            <a:endParaRPr lang="en-US" dirty="0"/>
          </a:p>
        </p:txBody>
      </p:sp>
      <p:sp>
        <p:nvSpPr>
          <p:cNvPr id="3" name="Content Placeholder 2"/>
          <p:cNvSpPr>
            <a:spLocks noGrp="1"/>
          </p:cNvSpPr>
          <p:nvPr>
            <p:ph idx="1"/>
          </p:nvPr>
        </p:nvSpPr>
        <p:spPr>
          <a:xfrm>
            <a:off x="457200" y="1600201"/>
            <a:ext cx="6350000" cy="3784600"/>
          </a:xfrm>
        </p:spPr>
        <p:txBody>
          <a:bodyPr>
            <a:normAutofit fontScale="92500" lnSpcReduction="10000"/>
          </a:bodyPr>
          <a:lstStyle/>
          <a:p>
            <a:r>
              <a:rPr lang="en-US" dirty="0" smtClean="0"/>
              <a:t>International Workshop on the Maintenance and Evolution of Service-Oriented and Cloud-Based Systems</a:t>
            </a:r>
          </a:p>
          <a:p>
            <a:r>
              <a:rPr lang="en-US" dirty="0" smtClean="0"/>
              <a:t>Co-located event with the 27</a:t>
            </a:r>
            <a:r>
              <a:rPr lang="en-US" baseline="30000" dirty="0" smtClean="0"/>
              <a:t>th</a:t>
            </a:r>
            <a:r>
              <a:rPr lang="en-US" dirty="0" smtClean="0"/>
              <a:t> International Conference on Software Maintenance (ICSM 2011)</a:t>
            </a:r>
          </a:p>
          <a:p>
            <a:r>
              <a:rPr lang="en-US" dirty="0" smtClean="0"/>
              <a:t>When and where? September 26, 2011 in Williamsburg, VA</a:t>
            </a:r>
            <a:endParaRPr lang="en-US" dirty="0"/>
          </a:p>
        </p:txBody>
      </p:sp>
      <p:sp>
        <p:nvSpPr>
          <p:cNvPr id="4" name="TextBox 3"/>
          <p:cNvSpPr txBox="1"/>
          <p:nvPr/>
        </p:nvSpPr>
        <p:spPr>
          <a:xfrm>
            <a:off x="1219198" y="5631542"/>
            <a:ext cx="7385804" cy="461665"/>
          </a:xfrm>
          <a:prstGeom prst="rect">
            <a:avLst/>
          </a:prstGeom>
          <a:noFill/>
        </p:spPr>
        <p:txBody>
          <a:bodyPr wrap="none" rtlCol="0">
            <a:spAutoFit/>
          </a:bodyPr>
          <a:lstStyle/>
          <a:p>
            <a:r>
              <a:rPr lang="en-US" sz="2400" b="1" dirty="0" smtClean="0">
                <a:solidFill>
                  <a:schemeClr val="accent1">
                    <a:lumMod val="20000"/>
                    <a:lumOff val="80000"/>
                  </a:schemeClr>
                </a:solidFill>
              </a:rPr>
              <a:t>http://www.sei.cmu.edu/workshops/mesoca/2011/</a:t>
            </a:r>
            <a:endParaRPr lang="en-US" sz="2400" b="1" dirty="0">
              <a:solidFill>
                <a:schemeClr val="accent1">
                  <a:lumMod val="20000"/>
                  <a:lumOff val="80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6943272" y="1292452"/>
            <a:ext cx="1905000"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Call for Chapters</a:t>
            </a:r>
            <a:endParaRPr lang="en-US" dirty="0"/>
          </a:p>
        </p:txBody>
      </p:sp>
      <p:sp>
        <p:nvSpPr>
          <p:cNvPr id="3" name="Content Placeholder 2"/>
          <p:cNvSpPr>
            <a:spLocks noGrp="1"/>
          </p:cNvSpPr>
          <p:nvPr>
            <p:ph idx="1"/>
          </p:nvPr>
        </p:nvSpPr>
        <p:spPr>
          <a:xfrm>
            <a:off x="457200" y="1600200"/>
            <a:ext cx="4550229" cy="4525963"/>
          </a:xfrm>
        </p:spPr>
        <p:txBody>
          <a:bodyPr>
            <a:normAutofit fontScale="85000" lnSpcReduction="10000"/>
          </a:bodyPr>
          <a:lstStyle/>
          <a:p>
            <a:pPr marL="58738" indent="-22225" algn="ctr">
              <a:buNone/>
            </a:pPr>
            <a:r>
              <a:rPr lang="en-US" sz="2800" b="1" dirty="0" smtClean="0">
                <a:solidFill>
                  <a:schemeClr val="accent1">
                    <a:lumMod val="20000"/>
                    <a:lumOff val="80000"/>
                  </a:schemeClr>
                </a:solidFill>
              </a:rPr>
              <a:t>Migrating Legacy Applications: Challenges in Service-Oriented Architecture and Cloud Computing Environments</a:t>
            </a:r>
            <a:endParaRPr lang="en-US" b="1" dirty="0" smtClean="0">
              <a:solidFill>
                <a:schemeClr val="accent1">
                  <a:lumMod val="20000"/>
                  <a:lumOff val="80000"/>
                </a:schemeClr>
              </a:solidFill>
            </a:endParaRPr>
          </a:p>
          <a:p>
            <a:endParaRPr lang="en-US" dirty="0" smtClean="0"/>
          </a:p>
          <a:p>
            <a:pPr>
              <a:buNone/>
            </a:pPr>
            <a:r>
              <a:rPr lang="en-US" sz="2400" dirty="0" smtClean="0"/>
              <a:t>Publisher: IGI Global</a:t>
            </a:r>
          </a:p>
          <a:p>
            <a:pPr>
              <a:buNone/>
            </a:pPr>
            <a:r>
              <a:rPr lang="en-US" sz="2400" dirty="0" smtClean="0"/>
              <a:t>Publication Date: 2012</a:t>
            </a:r>
          </a:p>
          <a:p>
            <a:pPr>
              <a:buNone/>
            </a:pPr>
            <a:endParaRPr lang="en-US" sz="2400" dirty="0" smtClean="0"/>
          </a:p>
          <a:p>
            <a:pPr>
              <a:buNone/>
            </a:pPr>
            <a:r>
              <a:rPr lang="en-US" sz="2400" b="1" dirty="0" smtClean="0"/>
              <a:t>IMPORTANT SUBMISSION DATES</a:t>
            </a:r>
          </a:p>
          <a:p>
            <a:pPr>
              <a:buNone/>
            </a:pPr>
            <a:r>
              <a:rPr lang="en-US" sz="2400" b="1" dirty="0" smtClean="0"/>
              <a:t>Abstracts: June 15, 2011</a:t>
            </a:r>
          </a:p>
          <a:p>
            <a:pPr>
              <a:buNone/>
            </a:pPr>
            <a:r>
              <a:rPr lang="en-US" sz="2400" b="1" dirty="0" smtClean="0"/>
              <a:t>Full Chapters: September 15, 2011</a:t>
            </a:r>
            <a:endParaRPr lang="en-US" sz="2400" b="1" dirty="0"/>
          </a:p>
        </p:txBody>
      </p:sp>
      <p:pic>
        <p:nvPicPr>
          <p:cNvPr id="2050" name="Picture 2"/>
          <p:cNvPicPr>
            <a:picLocks noChangeAspect="1" noChangeArrowheads="1"/>
          </p:cNvPicPr>
          <p:nvPr/>
        </p:nvPicPr>
        <p:blipFill>
          <a:blip r:embed="rId2" cstate="print"/>
          <a:srcRect/>
          <a:stretch>
            <a:fillRect/>
          </a:stretch>
        </p:blipFill>
        <p:spPr bwMode="auto">
          <a:xfrm>
            <a:off x="5126265" y="1490660"/>
            <a:ext cx="3715688" cy="480853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Keynote: Can Global Software Development and Service-Oriented Architectures Benefit From Each Other? </a:t>
            </a:r>
            <a:r>
              <a:rPr lang="en-US" sz="3200" baseline="-25000" dirty="0" smtClean="0"/>
              <a:t>2</a:t>
            </a:r>
            <a:endParaRPr lang="en-US" sz="3200" baseline="-25000" dirty="0"/>
          </a:p>
        </p:txBody>
      </p:sp>
      <p:sp>
        <p:nvSpPr>
          <p:cNvPr id="3" name="Content Placeholder 2"/>
          <p:cNvSpPr>
            <a:spLocks noGrp="1"/>
          </p:cNvSpPr>
          <p:nvPr>
            <p:ph idx="1"/>
          </p:nvPr>
        </p:nvSpPr>
        <p:spPr>
          <a:xfrm>
            <a:off x="457200" y="1809750"/>
            <a:ext cx="8153400" cy="4316413"/>
          </a:xfrm>
        </p:spPr>
        <p:txBody>
          <a:bodyPr>
            <a:normAutofit fontScale="62500" lnSpcReduction="20000"/>
          </a:bodyPr>
          <a:lstStyle/>
          <a:p>
            <a:r>
              <a:rPr lang="en-US" dirty="0" smtClean="0"/>
              <a:t>How can SOA help GSD/GSE? (Continued …)</a:t>
            </a:r>
          </a:p>
          <a:p>
            <a:pPr lvl="1"/>
            <a:r>
              <a:rPr lang="en-US" dirty="0" smtClean="0"/>
              <a:t>Dynamic Adoption of External Services</a:t>
            </a:r>
          </a:p>
          <a:p>
            <a:pPr lvl="2"/>
            <a:r>
              <a:rPr lang="en-US" dirty="0" smtClean="0"/>
              <a:t>More emphasis on runtime GSE activities such as monitoring and dynamic adaptation</a:t>
            </a:r>
          </a:p>
          <a:p>
            <a:pPr lvl="2"/>
            <a:r>
              <a:rPr lang="en-US" dirty="0" smtClean="0"/>
              <a:t>Services evolve independently of their consumers and vice versa</a:t>
            </a:r>
          </a:p>
          <a:p>
            <a:pPr lvl="2"/>
            <a:r>
              <a:rPr lang="en-US" dirty="0" smtClean="0"/>
              <a:t>Also a problem of trust</a:t>
            </a:r>
          </a:p>
          <a:p>
            <a:pPr lvl="2"/>
            <a:r>
              <a:rPr lang="en-US" dirty="0" smtClean="0"/>
              <a:t>Advantages can arise not only from cooperation but also from competition</a:t>
            </a:r>
          </a:p>
          <a:p>
            <a:pPr lvl="1"/>
            <a:r>
              <a:rPr lang="en-US" dirty="0" smtClean="0"/>
              <a:t>Additional perspective: </a:t>
            </a:r>
            <a:r>
              <a:rPr lang="en-US" dirty="0" err="1" smtClean="0"/>
              <a:t>SaaS</a:t>
            </a:r>
            <a:endParaRPr lang="en-US" dirty="0" smtClean="0"/>
          </a:p>
          <a:p>
            <a:pPr lvl="2"/>
            <a:r>
              <a:rPr lang="en-US" dirty="0" smtClean="0"/>
              <a:t>Communication services, CM services, WFM services, deployment services</a:t>
            </a:r>
          </a:p>
          <a:p>
            <a:r>
              <a:rPr lang="en-US" dirty="0" smtClean="0"/>
              <a:t>How can GSD/GSE help SOA?</a:t>
            </a:r>
          </a:p>
          <a:p>
            <a:pPr lvl="1"/>
            <a:r>
              <a:rPr lang="en-US" dirty="0" smtClean="0"/>
              <a:t>GSD processes</a:t>
            </a:r>
          </a:p>
          <a:p>
            <a:r>
              <a:rPr lang="en-US" dirty="0" smtClean="0"/>
              <a:t>Summary</a:t>
            </a:r>
          </a:p>
          <a:p>
            <a:pPr lvl="1"/>
            <a:r>
              <a:rPr lang="en-US" dirty="0" smtClean="0"/>
              <a:t>Additional reasons for adoption</a:t>
            </a:r>
          </a:p>
          <a:p>
            <a:pPr lvl="2"/>
            <a:r>
              <a:rPr lang="en-US" dirty="0" smtClean="0"/>
              <a:t>Availability of suitable and cost-effective services</a:t>
            </a:r>
          </a:p>
          <a:p>
            <a:pPr lvl="2"/>
            <a:r>
              <a:rPr lang="en-US" dirty="0" smtClean="0"/>
              <a:t>Advantages in servicing existing components</a:t>
            </a:r>
          </a:p>
          <a:p>
            <a:pPr lvl="1"/>
            <a:r>
              <a:rPr lang="en-US" dirty="0" smtClean="0"/>
              <a:t>New issues</a:t>
            </a:r>
          </a:p>
          <a:p>
            <a:pPr lvl="2"/>
            <a:r>
              <a:rPr lang="en-US" dirty="0" smtClean="0"/>
              <a:t>Runtime aspects, new stakeholders, evolution issues, SLAs, competition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Presentation: Tweetflows</a:t>
            </a:r>
            <a:br>
              <a:rPr lang="en-US" smtClean="0"/>
            </a:br>
            <a:r>
              <a:rPr lang="en-US" sz="2700" i="1" smtClean="0"/>
              <a:t>Martin Treiber, TU Vienna and ikangai solutions, Austria</a:t>
            </a:r>
            <a:endParaRPr lang="en-US" i="1"/>
          </a:p>
        </p:txBody>
      </p:sp>
      <p:sp>
        <p:nvSpPr>
          <p:cNvPr id="3" name="Content Placeholder 2"/>
          <p:cNvSpPr>
            <a:spLocks noGrp="1"/>
          </p:cNvSpPr>
          <p:nvPr>
            <p:ph idx="1"/>
          </p:nvPr>
        </p:nvSpPr>
        <p:spPr>
          <a:xfrm>
            <a:off x="457200" y="1600200"/>
            <a:ext cx="8115300" cy="4525963"/>
          </a:xfrm>
        </p:spPr>
        <p:txBody>
          <a:bodyPr>
            <a:normAutofit fontScale="85000" lnSpcReduction="10000"/>
          </a:bodyPr>
          <a:lstStyle/>
          <a:p>
            <a:r>
              <a:rPr lang="en-US" dirty="0" smtClean="0"/>
              <a:t>Use of Twitter as underlying infrastructure for services — tweets for all service communication — dedicated Twitter syntax</a:t>
            </a:r>
          </a:p>
          <a:p>
            <a:pPr lvl="1"/>
            <a:r>
              <a:rPr lang="en-US" dirty="0" smtClean="0"/>
              <a:t>Had to model find/bind/execute as Twitter primitives</a:t>
            </a:r>
          </a:p>
          <a:p>
            <a:pPr lvl="2"/>
            <a:r>
              <a:rPr lang="en-US" dirty="0" smtClean="0"/>
              <a:t>Service requests are forwarded to followers that in turn forward requests — use re-tweet structure</a:t>
            </a:r>
          </a:p>
          <a:p>
            <a:pPr lvl="2"/>
            <a:r>
              <a:rPr lang="en-US" dirty="0" smtClean="0"/>
              <a:t>For binding they use the Twitter addressing mechanism — service could even return a signature to start negotiation and adaptation (future work)</a:t>
            </a:r>
          </a:p>
          <a:p>
            <a:pPr lvl="2"/>
            <a:r>
              <a:rPr lang="en-US" dirty="0" smtClean="0"/>
              <a:t>Service results/completion are tweeted back to the requestor</a:t>
            </a:r>
          </a:p>
          <a:p>
            <a:pPr lvl="1"/>
            <a:r>
              <a:rPr lang="en-US" dirty="0" smtClean="0"/>
              <a:t>Possible to delegate or reject a service request</a:t>
            </a:r>
          </a:p>
          <a:p>
            <a:pPr lvl="1"/>
            <a:r>
              <a:rPr lang="en-US" dirty="0" smtClean="0"/>
              <a:t>Can also “concatenate” services using </a:t>
            </a:r>
            <a:r>
              <a:rPr lang="en-US" dirty="0" err="1" smtClean="0"/>
              <a:t>Tweetflow</a:t>
            </a:r>
            <a:r>
              <a:rPr lang="en-US" dirty="0" smtClean="0"/>
              <a:t> pipes (current work)</a:t>
            </a:r>
          </a:p>
          <a:p>
            <a:pPr lvl="1"/>
            <a:endParaRPr lang="en-US" dirty="0" smtClean="0"/>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smtClean="0"/>
              <a:t>Presentation: Evaluating the Compatibility of Conversational Service Interactions</a:t>
            </a:r>
            <a:br>
              <a:rPr lang="en-US" sz="3200" smtClean="0"/>
            </a:br>
            <a:r>
              <a:rPr lang="en-US" sz="2400" i="1" smtClean="0"/>
              <a:t>Sam Guinea (Politecnico di Milano, Italy)</a:t>
            </a:r>
            <a:endParaRPr lang="en-US" sz="3200"/>
          </a:p>
        </p:txBody>
      </p:sp>
      <p:sp>
        <p:nvSpPr>
          <p:cNvPr id="3" name="Content Placeholder 2"/>
          <p:cNvSpPr>
            <a:spLocks noGrp="1"/>
          </p:cNvSpPr>
          <p:nvPr>
            <p:ph idx="1"/>
          </p:nvPr>
        </p:nvSpPr>
        <p:spPr>
          <a:xfrm>
            <a:off x="457200" y="1752600"/>
            <a:ext cx="7467600" cy="4373563"/>
          </a:xfrm>
        </p:spPr>
        <p:txBody>
          <a:bodyPr>
            <a:normAutofit fontScale="85000" lnSpcReduction="20000"/>
          </a:bodyPr>
          <a:lstStyle/>
          <a:p>
            <a:r>
              <a:rPr lang="en-US" dirty="0" smtClean="0"/>
              <a:t>Motivation is that conversational services impose a specific interaction protocol (possibly stateful) and data types </a:t>
            </a:r>
          </a:p>
          <a:p>
            <a:r>
              <a:rPr lang="en-US" dirty="0" smtClean="0"/>
              <a:t>Uses Interaction Sequence Charts (ISCs) to describe service interaction with the outside world</a:t>
            </a:r>
          </a:p>
          <a:p>
            <a:r>
              <a:rPr lang="en-US" dirty="0" smtClean="0"/>
              <a:t>Uses compatibility evaluation algorithms to detect protocol and data type mismatches between services</a:t>
            </a:r>
          </a:p>
          <a:p>
            <a:r>
              <a:rPr lang="en-US" dirty="0" smtClean="0"/>
              <a:t>Useful for selecting between candidate services (or execution paths) based on compatibility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Presentation: Towards Efficient Measuring of Web Services API Coverage</a:t>
            </a:r>
            <a:r>
              <a:rPr lang="en-US" smtClean="0"/>
              <a:t/>
            </a:r>
            <a:br>
              <a:rPr lang="en-US" smtClean="0"/>
            </a:br>
            <a:r>
              <a:rPr lang="en-US" sz="2200" i="1" smtClean="0"/>
              <a:t>Waldemar Hummer, Vienna University of Technology, Austria</a:t>
            </a:r>
            <a:endParaRPr lang="en-US" i="1"/>
          </a:p>
        </p:txBody>
      </p:sp>
      <p:sp>
        <p:nvSpPr>
          <p:cNvPr id="3" name="Content Placeholder 2"/>
          <p:cNvSpPr>
            <a:spLocks noGrp="1"/>
          </p:cNvSpPr>
          <p:nvPr>
            <p:ph idx="1"/>
          </p:nvPr>
        </p:nvSpPr>
        <p:spPr/>
        <p:txBody>
          <a:bodyPr>
            <a:normAutofit fontScale="92500" lnSpcReduction="10000"/>
          </a:bodyPr>
          <a:lstStyle/>
          <a:p>
            <a:r>
              <a:rPr lang="en-US" dirty="0" smtClean="0"/>
              <a:t>Focus is on meaningful API coverage by reduction of value domains</a:t>
            </a:r>
          </a:p>
          <a:p>
            <a:r>
              <a:rPr lang="en-US" dirty="0" smtClean="0"/>
              <a:t>Important pre-condition: Exact definitions are done using XSD Facets</a:t>
            </a:r>
          </a:p>
          <a:p>
            <a:r>
              <a:rPr lang="en-US" dirty="0" smtClean="0"/>
              <a:t>Approach based on domain partitioning (domain partitions are user-defined for value and number of occurrences of each XML node) to reduce value domains</a:t>
            </a:r>
          </a:p>
          <a:p>
            <a:r>
              <a:rPr lang="en-US" dirty="0" smtClean="0"/>
              <a:t>Tool support: </a:t>
            </a:r>
            <a:r>
              <a:rPr lang="en-US" dirty="0" err="1" smtClean="0"/>
              <a:t>TeCOS</a:t>
            </a:r>
            <a:r>
              <a:rPr lang="en-US" dirty="0" smtClean="0"/>
              <a:t> framework (Test Coverage for Service-Based Systems)</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smtClean="0"/>
              <a:t>Presentation: Engineering Multi-Tenant Software-as-a-Service Systems </a:t>
            </a:r>
            <a:r>
              <a:rPr lang="en-US" smtClean="0"/>
              <a:t/>
            </a:r>
            <a:br>
              <a:rPr lang="en-US" smtClean="0"/>
            </a:br>
            <a:r>
              <a:rPr lang="en-US" sz="2200" i="1" smtClean="0"/>
              <a:t>Abhik Roychoudhury (National University of Singapore, Singapore)</a:t>
            </a:r>
            <a:endParaRPr lang="en-US" i="1"/>
          </a:p>
        </p:txBody>
      </p:sp>
      <p:sp>
        <p:nvSpPr>
          <p:cNvPr id="3" name="Content Placeholder 2"/>
          <p:cNvSpPr>
            <a:spLocks noGrp="1"/>
          </p:cNvSpPr>
          <p:nvPr>
            <p:ph idx="1"/>
          </p:nvPr>
        </p:nvSpPr>
        <p:spPr>
          <a:xfrm>
            <a:off x="457200" y="1771650"/>
            <a:ext cx="7467600" cy="4354513"/>
          </a:xfrm>
        </p:spPr>
        <p:txBody>
          <a:bodyPr>
            <a:normAutofit fontScale="92500"/>
          </a:bodyPr>
          <a:lstStyle/>
          <a:p>
            <a:r>
              <a:rPr lang="en-US" smtClean="0"/>
              <a:t>Customization of SaaS to accommodate new tenants can be systematized using testing/debugging research</a:t>
            </a:r>
          </a:p>
          <a:p>
            <a:r>
              <a:rPr lang="en-US" smtClean="0"/>
              <a:t>Towards a formal model for SaaS systems</a:t>
            </a:r>
          </a:p>
          <a:p>
            <a:pPr lvl="1"/>
            <a:r>
              <a:rPr lang="en-US" smtClean="0"/>
              <a:t>Variant management</a:t>
            </a:r>
          </a:p>
          <a:p>
            <a:pPr lvl="1"/>
            <a:r>
              <a:rPr lang="en-US" smtClean="0"/>
              <a:t>Cost model</a:t>
            </a:r>
          </a:p>
          <a:p>
            <a:pPr lvl="1"/>
            <a:r>
              <a:rPr lang="en-US" smtClean="0"/>
              <a:t>Tenant onboarding management</a:t>
            </a:r>
          </a:p>
          <a:p>
            <a:r>
              <a:rPr lang="en-US" smtClean="0"/>
              <a:t>Test only changes introduced by a new tenant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Presentation: Architecture-Based Reliability Analysis of Web Services in Multilayer Environments</a:t>
            </a:r>
            <a:r>
              <a:rPr lang="en-US" dirty="0" smtClean="0"/>
              <a:t/>
            </a:r>
            <a:br>
              <a:rPr lang="en-US" dirty="0" smtClean="0"/>
            </a:br>
            <a:r>
              <a:rPr lang="en-US" sz="2700" i="1" dirty="0" smtClean="0"/>
              <a:t>Cobra Rahmani (University of Nebraska-Omaha, USA)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 is on reliability analysis of web services where some details of underlying layers and configuration settings are taken into account — gray boxes or gray layers</a:t>
            </a:r>
          </a:p>
          <a:p>
            <a:r>
              <a:rPr lang="en-US" dirty="0" smtClean="0"/>
              <a:t>Uses static and dynamic analysis to form the architecture model</a:t>
            </a:r>
          </a:p>
          <a:p>
            <a:r>
              <a:rPr lang="en-US" dirty="0" smtClean="0"/>
              <a:t>Forms a Petri net model based on the architectural model plus a set of parameters related to each layer (transition probability, time spent and failure probability)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a:t>
            </a:r>
            <a:r>
              <a:rPr lang="en-US" baseline="-25000" dirty="0" smtClean="0"/>
              <a:t>1</a:t>
            </a:r>
            <a:endParaRPr lang="en-US" baseline="-25000" dirty="0"/>
          </a:p>
        </p:txBody>
      </p:sp>
      <p:sp>
        <p:nvSpPr>
          <p:cNvPr id="3" name="Content Placeholder 2"/>
          <p:cNvSpPr>
            <a:spLocks noGrp="1"/>
          </p:cNvSpPr>
          <p:nvPr>
            <p:ph idx="1"/>
          </p:nvPr>
        </p:nvSpPr>
        <p:spPr>
          <a:xfrm>
            <a:off x="457200" y="1600200"/>
            <a:ext cx="8001000" cy="4525963"/>
          </a:xfrm>
        </p:spPr>
        <p:txBody>
          <a:bodyPr>
            <a:normAutofit fontScale="92500"/>
          </a:bodyPr>
          <a:lstStyle/>
          <a:p>
            <a:r>
              <a:rPr lang="en-US" dirty="0" smtClean="0"/>
              <a:t>Andrea Zisman</a:t>
            </a:r>
          </a:p>
          <a:p>
            <a:pPr lvl="1"/>
            <a:r>
              <a:rPr lang="en-US" dirty="0" smtClean="0"/>
              <a:t>Service consumer point of view</a:t>
            </a:r>
          </a:p>
          <a:p>
            <a:pPr lvl="2"/>
            <a:r>
              <a:rPr lang="en-US" dirty="0" smtClean="0"/>
              <a:t>Technique to gather and infer consumer feedback </a:t>
            </a:r>
          </a:p>
          <a:p>
            <a:pPr lvl="2"/>
            <a:r>
              <a:rPr lang="en-US" dirty="0" smtClean="0"/>
              <a:t>Market regulation — are SLAs enough? What about trust and reputation?</a:t>
            </a:r>
          </a:p>
          <a:p>
            <a:pPr lvl="1"/>
            <a:r>
              <a:rPr lang="en-US" dirty="0" smtClean="0"/>
              <a:t>Lack of real-world examples to test ideas — service interface definitions, case studies, benchmarks</a:t>
            </a:r>
          </a:p>
          <a:p>
            <a:pPr lvl="1"/>
            <a:r>
              <a:rPr lang="en-US" dirty="0" smtClean="0"/>
              <a:t>Composition adaptation — lots of work but still lots of problems — for example, adaptation of a set of dependant services as opposed to a single services</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1696</TotalTime>
  <Words>2667</Words>
  <Application>Microsoft Office PowerPoint</Application>
  <PresentationFormat>On-screen Show (4:3)</PresentationFormat>
  <Paragraphs>284</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PESOS 2011 Summary and next steps</vt:lpstr>
      <vt:lpstr>Keynote: Can Global Software Development and Service-Oriented Architectures Benefit From Each Other? Elisabetta DiNitto, Politécnico di Milano, Italy</vt:lpstr>
      <vt:lpstr>Keynote: Can Global Software Development and Service-Oriented Architectures Benefit From Each Other? 2</vt:lpstr>
      <vt:lpstr>Presentation: Tweetflows Martin Treiber, TU Vienna and ikangai solutions, Austria</vt:lpstr>
      <vt:lpstr>Presentation: Evaluating the Compatibility of Conversational Service Interactions Sam Guinea (Politecnico di Milano, Italy)</vt:lpstr>
      <vt:lpstr>Presentation: Towards Efficient Measuring of Web Services API Coverage Waldemar Hummer, Vienna University of Technology, Austria</vt:lpstr>
      <vt:lpstr>Presentation: Engineering Multi-Tenant Software-as-a-Service Systems  Abhik Roychoudhury (National University of Singapore, Singapore)</vt:lpstr>
      <vt:lpstr>Presentation: Architecture-Based Reliability Analysis of Web Services in Multilayer Environments Cobra Rahmani (University of Nebraska-Omaha, USA)</vt:lpstr>
      <vt:lpstr>Panel 1</vt:lpstr>
      <vt:lpstr>Panel 2</vt:lpstr>
      <vt:lpstr>Panel 3</vt:lpstr>
      <vt:lpstr>Panel 4</vt:lpstr>
      <vt:lpstr>Panel Discussion</vt:lpstr>
      <vt:lpstr>Principles of Engineering Service-Oriented Systems (So Far …)</vt:lpstr>
      <vt:lpstr>Keynote: Selecting SOA Pilot Projects Liam O’Brien (CSIRO, Australia)</vt:lpstr>
      <vt:lpstr>Presentation: SMaRT: A Workbench for Reporting the Monitorability of Services from SLAs Howard Foster (City University London, UK)</vt:lpstr>
      <vt:lpstr>Presentation: Identifying, Modifying, Creating, and Removing Monitor Rules for Service-Oriented Computing Andrea Zisman (City University London, UK)</vt:lpstr>
      <vt:lpstr>Presentation: Business Process Performance Prediction on a Tracked Simulation Model Marin Litoiu (York University, Canada)</vt:lpstr>
      <vt:lpstr>Invited Talk: An Architectural Blueprint for Service-Based Science in the Cloud Ian Gorton, Pacific Northwest National Laboratory, USA</vt:lpstr>
      <vt:lpstr>Principles of Engineering Service-Oriented Systems</vt:lpstr>
      <vt:lpstr>Next Steps</vt:lpstr>
      <vt:lpstr>MESOCA 2011</vt:lpstr>
      <vt:lpstr>Call for Chapters</vt:lpstr>
    </vt:vector>
  </TitlesOfParts>
  <Company>Software Engineering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PESOS 2010</dc:title>
  <dc:creator>glewis</dc:creator>
  <cp:lastModifiedBy>Grace A. Lewis</cp:lastModifiedBy>
  <cp:revision>275</cp:revision>
  <dcterms:created xsi:type="dcterms:W3CDTF">2010-04-22T15:38:41Z</dcterms:created>
  <dcterms:modified xsi:type="dcterms:W3CDTF">2011-05-25T00:41:14Z</dcterms:modified>
</cp:coreProperties>
</file>