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7"/>
  </p:notesMasterIdLst>
  <p:handoutMasterIdLst>
    <p:handoutMasterId r:id="rId28"/>
  </p:handoutMasterIdLst>
  <p:sldIdLst>
    <p:sldId id="256" r:id="rId2"/>
    <p:sldId id="257" r:id="rId3"/>
    <p:sldId id="258" r:id="rId4"/>
    <p:sldId id="259" r:id="rId5"/>
    <p:sldId id="260" r:id="rId6"/>
    <p:sldId id="261" r:id="rId7"/>
    <p:sldId id="263" r:id="rId8"/>
    <p:sldId id="265" r:id="rId9"/>
    <p:sldId id="311" r:id="rId10"/>
    <p:sldId id="262" r:id="rId11"/>
    <p:sldId id="266" r:id="rId12"/>
    <p:sldId id="267" r:id="rId13"/>
    <p:sldId id="307" r:id="rId14"/>
    <p:sldId id="272" r:id="rId15"/>
    <p:sldId id="273" r:id="rId16"/>
    <p:sldId id="308" r:id="rId17"/>
    <p:sldId id="309" r:id="rId18"/>
    <p:sldId id="310" r:id="rId19"/>
    <p:sldId id="286" r:id="rId20"/>
    <p:sldId id="278" r:id="rId21"/>
    <p:sldId id="312" r:id="rId22"/>
    <p:sldId id="279" r:id="rId23"/>
    <p:sldId id="280" r:id="rId24"/>
    <p:sldId id="303" r:id="rId25"/>
    <p:sldId id="285"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lewis" initials="g" lastIdx="2"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965" autoAdjust="0"/>
  </p:normalViewPr>
  <p:slideViewPr>
    <p:cSldViewPr snapToGrid="0">
      <p:cViewPr varScale="1">
        <p:scale>
          <a:sx n="57" d="100"/>
          <a:sy n="57" d="100"/>
        </p:scale>
        <p:origin x="-1440" y="-102"/>
      </p:cViewPr>
      <p:guideLst>
        <p:guide orient="horz" pos="2160"/>
        <p:guide pos="2880"/>
      </p:guideLst>
    </p:cSldViewPr>
  </p:slideViewPr>
  <p:notesTextViewPr>
    <p:cViewPr>
      <p:scale>
        <a:sx n="100" d="100"/>
        <a:sy n="100" d="100"/>
      </p:scale>
      <p:origin x="0" y="0"/>
    </p:cViewPr>
  </p:notesTextViewPr>
  <p:notesViewPr>
    <p:cSldViewPr snapToGrid="0">
      <p:cViewPr varScale="1">
        <p:scale>
          <a:sx n="80" d="100"/>
          <a:sy n="80" d="100"/>
        </p:scale>
        <p:origin x="-2022"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877E4E1-C5DC-4D46-9517-901AC7A96631}" type="datetimeFigureOut">
              <a:rPr lang="en-US" smtClean="0"/>
              <a:pPr/>
              <a:t>5/24/2011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52BC654-1B46-418F-9016-1EBDCA723A2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C28DA6-57EA-4330-A772-F3C7D973A2FD}" type="datetimeFigureOut">
              <a:rPr lang="en-US" smtClean="0"/>
              <a:pPr/>
              <a:t>5/24/2011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28E59F-6C99-428B-ADB3-D67B8DD274B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pPr>
              <a:defRPr/>
            </a:pPr>
            <a:r>
              <a:rPr lang="en-US" smtClean="0"/>
              <a:t>© 2005 by Carnegie Mellon University</a:t>
            </a:r>
          </a:p>
          <a:p>
            <a:pPr>
              <a:defRPr/>
            </a:pPr>
            <a:endParaRPr lang="en-US"/>
          </a:p>
        </p:txBody>
      </p:sp>
      <p:sp>
        <p:nvSpPr>
          <p:cNvPr id="5" name="Slide Number Placeholder 4"/>
          <p:cNvSpPr>
            <a:spLocks noGrp="1"/>
          </p:cNvSpPr>
          <p:nvPr>
            <p:ph type="sldNum" sz="quarter" idx="11"/>
          </p:nvPr>
        </p:nvSpPr>
        <p:spPr/>
        <p:txBody>
          <a:bodyPr/>
          <a:lstStyle/>
          <a:p>
            <a:pPr>
              <a:defRPr/>
            </a:pPr>
            <a:fld id="{0DC02434-F029-4709-943A-AAF004F84A6B}" type="slidenum">
              <a:rPr lang="en-US" smtClean="0"/>
              <a:pPr>
                <a:defRPr/>
              </a:pPr>
              <a:t>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9F1C5A6E-29EB-4081-9869-1F0796917FDD}" type="slidenum">
              <a:rPr lang="en-US"/>
              <a:pPr/>
              <a:t>10</a:t>
            </a:fld>
            <a:endParaRPr lang="en-US"/>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900" kern="1200" dirty="0" smtClean="0">
                <a:solidFill>
                  <a:schemeClr val="tx1"/>
                </a:solidFill>
                <a:latin typeface="+mn-lt"/>
                <a:ea typeface="+mn-ea"/>
                <a:cs typeface="+mn-cs"/>
              </a:rPr>
              <a:t>Bio:</a:t>
            </a:r>
          </a:p>
          <a:p>
            <a:r>
              <a:rPr lang="en-US" sz="900" kern="1200" dirty="0" smtClean="0">
                <a:solidFill>
                  <a:schemeClr val="tx1"/>
                </a:solidFill>
                <a:latin typeface="+mn-lt"/>
                <a:ea typeface="+mn-ea"/>
                <a:cs typeface="+mn-cs"/>
              </a:rPr>
              <a:t>Elisabetta Di Nitto is an associate professor at </a:t>
            </a:r>
            <a:r>
              <a:rPr lang="en-US" sz="900" kern="1200" dirty="0" err="1" smtClean="0">
                <a:solidFill>
                  <a:schemeClr val="tx1"/>
                </a:solidFill>
                <a:latin typeface="+mn-lt"/>
                <a:ea typeface="+mn-ea"/>
                <a:cs typeface="+mn-cs"/>
              </a:rPr>
              <a:t>Politecnico</a:t>
            </a:r>
            <a:r>
              <a:rPr lang="en-US" sz="900" kern="1200" dirty="0" smtClean="0">
                <a:solidFill>
                  <a:schemeClr val="tx1"/>
                </a:solidFill>
                <a:latin typeface="+mn-lt"/>
                <a:ea typeface="+mn-ea"/>
                <a:cs typeface="+mn-cs"/>
              </a:rPr>
              <a:t> </a:t>
            </a:r>
            <a:r>
              <a:rPr lang="en-US" sz="900" kern="1200" dirty="0" err="1" smtClean="0">
                <a:solidFill>
                  <a:schemeClr val="tx1"/>
                </a:solidFill>
                <a:latin typeface="+mn-lt"/>
                <a:ea typeface="+mn-ea"/>
                <a:cs typeface="+mn-cs"/>
              </a:rPr>
              <a:t>di</a:t>
            </a:r>
            <a:r>
              <a:rPr lang="en-US" sz="900" kern="1200" dirty="0" smtClean="0">
                <a:solidFill>
                  <a:schemeClr val="tx1"/>
                </a:solidFill>
                <a:latin typeface="+mn-lt"/>
                <a:ea typeface="+mn-ea"/>
                <a:cs typeface="+mn-cs"/>
              </a:rPr>
              <a:t> Milano, where she earned her Ph.D. in Computer Science. She teaches Software Engineering and Foundations of computer science. Her current research interests are on process support systems, SOA, dynamic software architectures, and autonomic, self-adaptive systems. She has been researcher at CEFRIEL and visiting professor at University of California, Irvine. She has published and presented various papers on the most important international journals and conferences and has served in the program committee of the most relevant international conferences in the area of software engineering. In 2010 she has been program co-chair of the 25th Automated Software Engineering Conference (ASE 2010), of </a:t>
            </a:r>
            <a:r>
              <a:rPr lang="en-US" sz="900" kern="1200" dirty="0" err="1" smtClean="0">
                <a:solidFill>
                  <a:schemeClr val="tx1"/>
                </a:solidFill>
                <a:latin typeface="+mn-lt"/>
                <a:ea typeface="+mn-ea"/>
                <a:cs typeface="+mn-cs"/>
              </a:rPr>
              <a:t>ServiceWave</a:t>
            </a:r>
            <a:r>
              <a:rPr lang="en-US" sz="900" kern="1200" dirty="0" smtClean="0">
                <a:solidFill>
                  <a:schemeClr val="tx1"/>
                </a:solidFill>
                <a:latin typeface="+mn-lt"/>
                <a:ea typeface="+mn-ea"/>
                <a:cs typeface="+mn-cs"/>
              </a:rPr>
              <a:t> 2010 and workshop co-chair for ICSE 2010. She is currently Associate Editor for the Transactions on Software Engineering and for the SOCA journal. She has been the principal investigator for various projects funded by the EU.</a:t>
            </a:r>
          </a:p>
          <a:p>
            <a:endParaRPr lang="en-US" sz="900" kern="1200" dirty="0" smtClean="0">
              <a:solidFill>
                <a:schemeClr val="tx1"/>
              </a:solidFill>
              <a:latin typeface="+mn-lt"/>
              <a:ea typeface="+mn-ea"/>
              <a:cs typeface="+mn-cs"/>
            </a:endParaRPr>
          </a:p>
          <a:p>
            <a:r>
              <a:rPr lang="en-US" sz="900" kern="1200" dirty="0" smtClean="0">
                <a:solidFill>
                  <a:schemeClr val="tx1"/>
                </a:solidFill>
                <a:latin typeface="+mn-lt"/>
                <a:ea typeface="+mn-ea"/>
                <a:cs typeface="+mn-cs"/>
              </a:rPr>
              <a:t>Abstract:</a:t>
            </a:r>
          </a:p>
          <a:p>
            <a:r>
              <a:rPr lang="en-US" sz="900" kern="1200" dirty="0" smtClean="0">
                <a:solidFill>
                  <a:schemeClr val="tx1"/>
                </a:solidFill>
                <a:latin typeface="+mn-lt"/>
                <a:ea typeface="+mn-ea"/>
                <a:cs typeface="+mn-cs"/>
              </a:rPr>
              <a:t>Global Software Engineering (GSE) is the discipline that focuses on all issues (technical, methodological, cultural, ...) that are to be addressed when software is designed, developed, verified, and maintained in a context that encompasses the boundaries of a single organization and/or of a single country.</a:t>
            </a:r>
          </a:p>
          <a:p>
            <a:r>
              <a:rPr lang="en-US" sz="900" kern="1200" dirty="0" smtClean="0">
                <a:solidFill>
                  <a:schemeClr val="tx1"/>
                </a:solidFill>
                <a:latin typeface="+mn-lt"/>
                <a:ea typeface="+mn-ea"/>
                <a:cs typeface="+mn-cs"/>
              </a:rPr>
              <a:t>Software systems based on a Service-Oriented Architecture (SOA) are designed as composition of services that are often developed and operated by multiple organizations. Thus, there is a clear relationship between the two research areas, and, in particular, the findings achieved in the GSE community are relevant to SOA research and practice.</a:t>
            </a:r>
          </a:p>
          <a:p>
            <a:r>
              <a:rPr lang="en-US" sz="900" kern="1200" dirty="0" smtClean="0">
                <a:solidFill>
                  <a:schemeClr val="tx1"/>
                </a:solidFill>
                <a:latin typeface="+mn-lt"/>
                <a:ea typeface="+mn-ea"/>
                <a:cs typeface="+mn-cs"/>
              </a:rPr>
              <a:t>While in usual GSE approaches the focus is on coordinating the design-time phases of the software systems life-cycle, in the case of SOA, the operation phase and, in particular, run-time roles, such as the service operator and the service intermediary, have to be considered as well. Indeed, the interaction among these roles may occur through the whole life cycle of the SOA-based system and may be regulated by specific business models (e.g., pay per use, service provision with SLA guarantee, ...). In this keynote, starting from the relevant literature, I discuss on the above aspects and identify new challenges for future joint research.</a:t>
            </a:r>
          </a:p>
        </p:txBody>
      </p:sp>
      <p:sp>
        <p:nvSpPr>
          <p:cNvPr id="4" name="Slide Number Placeholder 3"/>
          <p:cNvSpPr>
            <a:spLocks noGrp="1"/>
          </p:cNvSpPr>
          <p:nvPr>
            <p:ph type="sldNum" sz="quarter" idx="10"/>
          </p:nvPr>
        </p:nvSpPr>
        <p:spPr/>
        <p:txBody>
          <a:bodyPr/>
          <a:lstStyle/>
          <a:p>
            <a:fld id="{3E28E59F-6C99-428B-ADB3-D67B8DD274B6}" type="slidenum">
              <a:rPr lang="en-US" smtClean="0"/>
              <a:pPr/>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28E59F-6C99-428B-ADB3-D67B8DD274B6}" type="slidenum">
              <a:rPr lang="en-US" smtClean="0"/>
              <a:pPr/>
              <a:t>13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28E59F-6C99-428B-ADB3-D67B8DD274B6}" type="slidenum">
              <a:rPr lang="en-US" smtClean="0"/>
              <a:pPr/>
              <a:t>15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CO" sz="800" dirty="0" err="1" smtClean="0"/>
              <a:t>Bio</a:t>
            </a:r>
            <a:r>
              <a:rPr lang="es-CO" sz="800" dirty="0" smtClean="0"/>
              <a:t>:</a:t>
            </a:r>
          </a:p>
          <a:p>
            <a:r>
              <a:rPr lang="en-US" sz="800" dirty="0" smtClean="0"/>
              <a:t>Dr Liam O’Brien has over 20 years experience in research and development in software engineering. He is Chief Software Architect at CSIRO and the Vice-President of the Service Science Society. At CSIRO he is involved in architecting </a:t>
            </a:r>
            <a:r>
              <a:rPr lang="en-US" sz="800" dirty="0" err="1" smtClean="0"/>
              <a:t>eResearch</a:t>
            </a:r>
            <a:r>
              <a:rPr lang="en-US" sz="800" dirty="0" smtClean="0"/>
              <a:t> solutions based on service oriented architectures and Cloud computing. He is also an Adjunct Research Fellow at School of Computer Science and a Visiting Fellow at the School of Accounting and Business Information Systems at the Australian National University. His research interests include software and service oriented architecture, reengineering, business transformation, enterprise architectures and cloud computing. He has previously worked at NICTA (National ICT Australia, </a:t>
            </a:r>
            <a:r>
              <a:rPr lang="en-US" sz="800" dirty="0" err="1" smtClean="0"/>
              <a:t>Lero</a:t>
            </a:r>
            <a:r>
              <a:rPr lang="en-US" sz="800" dirty="0" smtClean="0"/>
              <a:t> (the Irish Software Engineering Research Centre) and the SEI (Software Engineering Institute). He holds a </a:t>
            </a:r>
            <a:r>
              <a:rPr lang="en-US" sz="800" dirty="0" err="1" smtClean="0"/>
              <a:t>BSc</a:t>
            </a:r>
            <a:r>
              <a:rPr lang="en-US" sz="800" dirty="0" smtClean="0"/>
              <a:t> and PhD from the University of Limerick, Ireland. He is a member of the IEEE and IEEE Computer Society.</a:t>
            </a:r>
          </a:p>
          <a:p>
            <a:endParaRPr lang="es-CO" sz="800" dirty="0" smtClean="0"/>
          </a:p>
          <a:p>
            <a:r>
              <a:rPr lang="es-CO" sz="800" dirty="0" err="1" smtClean="0"/>
              <a:t>Abstract</a:t>
            </a:r>
            <a:r>
              <a:rPr lang="es-CO" sz="800" dirty="0" smtClean="0"/>
              <a:t>:</a:t>
            </a:r>
          </a:p>
          <a:p>
            <a:r>
              <a:rPr lang="en-US" sz="800" dirty="0" smtClean="0"/>
              <a:t>Many organizations are introducing Service Oriented Architecture (SOA) as part of their business transformation projects to take advantage of the proposed benefits associated with using SOA. However, in many cases organizations don’t necessarily know on which projects introducing SOA would be of value and show real benefits to the organization. In this talk I will outline a method and pilot metrics framework (PMF) to help organization’s select from a set of candidate projects those which would be most suitable for piloting SOA. The PMF is used as part of a method based on identifying a set of benefit and risk criteria, investigating each of the candidate projects, mapping them to the criteria and then selecting the most suitable project(s). I will outline a case study where the  PMF was applied in a large government organization in Australia to help them select pilot projects and develop an overall strategy for introducing SOA into their organization.</a:t>
            </a:r>
            <a:endParaRPr lang="en-US" sz="800" dirty="0"/>
          </a:p>
        </p:txBody>
      </p:sp>
      <p:sp>
        <p:nvSpPr>
          <p:cNvPr id="4" name="Slide Number Placeholder 3"/>
          <p:cNvSpPr>
            <a:spLocks noGrp="1"/>
          </p:cNvSpPr>
          <p:nvPr>
            <p:ph type="sldNum" sz="quarter" idx="10"/>
          </p:nvPr>
        </p:nvSpPr>
        <p:spPr/>
        <p:txBody>
          <a:bodyPr/>
          <a:lstStyle/>
          <a:p>
            <a:fld id="{3E28E59F-6C99-428B-ADB3-D67B8DD274B6}" type="slidenum">
              <a:rPr lang="en-US" smtClean="0"/>
              <a:pPr/>
              <a:t>22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Bio:</a:t>
            </a:r>
          </a:p>
          <a:p>
            <a:r>
              <a:rPr lang="en-US" sz="1200" kern="1200" dirty="0" smtClean="0">
                <a:solidFill>
                  <a:schemeClr val="tx1"/>
                </a:solidFill>
                <a:latin typeface="+mn-lt"/>
                <a:ea typeface="+mn-ea"/>
                <a:cs typeface="+mn-cs"/>
              </a:rPr>
              <a:t>Dr. Ian Gorton is the Laboratory Fellow at the Pacific Northwest National Lab and leads the Data Intensive Scientific Computing group. He is PI for several projects that are developing novel software architectures and tools in areas such as climate modeling, environmental modeling, carbon sequestration and bioinformatics.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Before coming to PNNL, he led the software architecture research and development activities at National ICT Australia in Sydney, Australia, led the Software Architectures and Component Technologies group at CSIRO and worked as a consultant for IBM and Microsoft. He has published over 30 journal and 90 refereed conference papers, and the 2nd edition of his book, Essential Software Architecture, has just been released by Springer.</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Abstract: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Many scientific domains comprise a complex mix of distributed, non-standardized data sets and heterogeneous codes operating at various scales. This inherently diverse environment requires deep expertise from scientists to navigate the maze of data and tools and be productively scientifically. In this talk I'll describe our current design and prototyping work on towards creating a next generation analytical environment for Systems Biology, known as the </a:t>
            </a:r>
            <a:r>
              <a:rPr lang="en-US" sz="1200" kern="1200" dirty="0" err="1" smtClean="0">
                <a:solidFill>
                  <a:schemeClr val="tx1"/>
                </a:solidFill>
                <a:latin typeface="+mn-lt"/>
                <a:ea typeface="+mn-ea"/>
                <a:cs typeface="+mn-cs"/>
              </a:rPr>
              <a:t>Kbase</a:t>
            </a:r>
            <a:r>
              <a:rPr lang="en-US" sz="1200" kern="1200" dirty="0" smtClean="0">
                <a:solidFill>
                  <a:schemeClr val="tx1"/>
                </a:solidFill>
                <a:latin typeface="+mn-lt"/>
                <a:ea typeface="+mn-ea"/>
                <a:cs typeface="+mn-cs"/>
              </a:rPr>
              <a:t>. The </a:t>
            </a:r>
            <a:r>
              <a:rPr lang="en-US" sz="1200" kern="1200" dirty="0" err="1" smtClean="0">
                <a:solidFill>
                  <a:schemeClr val="tx1"/>
                </a:solidFill>
                <a:latin typeface="+mn-lt"/>
                <a:ea typeface="+mn-ea"/>
                <a:cs typeface="+mn-cs"/>
              </a:rPr>
              <a:t>Kbase</a:t>
            </a:r>
            <a:r>
              <a:rPr lang="en-US" sz="1200" kern="1200" dirty="0" smtClean="0">
                <a:solidFill>
                  <a:schemeClr val="tx1"/>
                </a:solidFill>
                <a:latin typeface="+mn-lt"/>
                <a:ea typeface="+mn-ea"/>
                <a:cs typeface="+mn-cs"/>
              </a:rPr>
              <a:t> architecture leverages </a:t>
            </a:r>
            <a:r>
              <a:rPr lang="en-US" sz="1200" kern="1200" dirty="0" err="1" smtClean="0">
                <a:solidFill>
                  <a:schemeClr val="tx1"/>
                </a:solidFill>
                <a:latin typeface="+mn-lt"/>
                <a:ea typeface="+mn-ea"/>
                <a:cs typeface="+mn-cs"/>
              </a:rPr>
              <a:t>RESTful</a:t>
            </a:r>
            <a:r>
              <a:rPr lang="en-US" sz="1200" kern="1200" dirty="0" smtClean="0">
                <a:solidFill>
                  <a:schemeClr val="tx1"/>
                </a:solidFill>
                <a:latin typeface="+mn-lt"/>
                <a:ea typeface="+mn-ea"/>
                <a:cs typeface="+mn-cs"/>
              </a:rPr>
              <a:t> Web services, cloud technologies, and techniques for semantic data integration and workflows to create a seamless, federated platform for biologists. This architecture blueprint provides a framework that other science domains can leverage to build the analytical platforms of the future.</a:t>
            </a:r>
          </a:p>
          <a:p>
            <a:endParaRPr lang="en-US" dirty="0"/>
          </a:p>
        </p:txBody>
      </p:sp>
      <p:sp>
        <p:nvSpPr>
          <p:cNvPr id="4" name="Slide Number Placeholder 3"/>
          <p:cNvSpPr>
            <a:spLocks noGrp="1"/>
          </p:cNvSpPr>
          <p:nvPr>
            <p:ph type="sldNum" sz="quarter" idx="10"/>
          </p:nvPr>
        </p:nvSpPr>
        <p:spPr/>
        <p:txBody>
          <a:bodyPr/>
          <a:lstStyle/>
          <a:p>
            <a:fld id="{3E28E59F-6C99-428B-ADB3-D67B8DD274B6}" type="slidenum">
              <a:rPr lang="en-US" smtClean="0"/>
              <a:pPr/>
              <a:t>25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422064"/>
            <a:ext cx="2133600" cy="365125"/>
          </a:xfrm>
          <a:prstGeom prst="rect">
            <a:avLst/>
          </a:prstGeom>
        </p:spPr>
        <p:txBody>
          <a:bodyPr/>
          <a:lstStyle/>
          <a:p>
            <a:fld id="{F20D6001-955B-40D9-A359-37EF629898EC}" type="datetimeFigureOut">
              <a:rPr lang="en-US" smtClean="0"/>
              <a:pPr/>
              <a:t>5/24/2011</a:t>
            </a:fld>
            <a:endParaRPr lang="en-US"/>
          </a:p>
        </p:txBody>
      </p:sp>
      <p:sp>
        <p:nvSpPr>
          <p:cNvPr id="5" name="Footer Placeholder 4"/>
          <p:cNvSpPr>
            <a:spLocks noGrp="1"/>
          </p:cNvSpPr>
          <p:nvPr>
            <p:ph type="ftr" sz="quarter" idx="11"/>
          </p:nvPr>
        </p:nvSpPr>
        <p:spPr>
          <a:xfrm>
            <a:off x="3124200" y="6422064"/>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153400" y="6483635"/>
            <a:ext cx="762000" cy="365125"/>
          </a:xfrm>
          <a:prstGeom prst="rect">
            <a:avLst/>
          </a:prstGeom>
        </p:spPr>
        <p:txBody>
          <a:bodyPr/>
          <a:lstStyle/>
          <a:p>
            <a:fld id="{68AC841D-A932-4A52-8835-B000FB3072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57200" y="6422064"/>
            <a:ext cx="2133600" cy="365125"/>
          </a:xfrm>
          <a:prstGeom prst="rect">
            <a:avLst/>
          </a:prstGeom>
        </p:spPr>
        <p:txBody>
          <a:bodyPr/>
          <a:lstStyle/>
          <a:p>
            <a:fld id="{F20D6001-955B-40D9-A359-37EF629898EC}" type="datetimeFigureOut">
              <a:rPr lang="en-US" smtClean="0"/>
              <a:pPr/>
              <a:t>5/24/2011</a:t>
            </a:fld>
            <a:endParaRPr lang="en-US"/>
          </a:p>
        </p:txBody>
      </p:sp>
      <p:sp>
        <p:nvSpPr>
          <p:cNvPr id="5" name="Footer Placeholder 4"/>
          <p:cNvSpPr>
            <a:spLocks noGrp="1"/>
          </p:cNvSpPr>
          <p:nvPr>
            <p:ph type="ftr" sz="quarter" idx="11"/>
          </p:nvPr>
        </p:nvSpPr>
        <p:spPr>
          <a:xfrm>
            <a:off x="3124200" y="6422064"/>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153400" y="6483635"/>
            <a:ext cx="762000" cy="365125"/>
          </a:xfrm>
          <a:prstGeom prst="rect">
            <a:avLst/>
          </a:prstGeom>
        </p:spPr>
        <p:txBody>
          <a:bodyPr/>
          <a:lstStyle/>
          <a:p>
            <a:fld id="{68AC841D-A932-4A52-8835-B000FB3072D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TextBox 7"/>
          <p:cNvSpPr txBox="1"/>
          <p:nvPr userDrawn="1"/>
        </p:nvSpPr>
        <p:spPr>
          <a:xfrm>
            <a:off x="8534400" y="6521987"/>
            <a:ext cx="457200" cy="307777"/>
          </a:xfrm>
          <a:prstGeom prst="rect">
            <a:avLst/>
          </a:prstGeom>
          <a:noFill/>
        </p:spPr>
        <p:txBody>
          <a:bodyPr wrap="square" rtlCol="0">
            <a:spAutoFit/>
          </a:bodyPr>
          <a:lstStyle/>
          <a:p>
            <a:fld id="{288900A1-F1D5-4E55-8D94-FCA015DCA227}" type="slidenum">
              <a:rPr lang="en-US" sz="1400" baseline="0" smtClean="0">
                <a:solidFill>
                  <a:schemeClr val="tx2"/>
                </a:solidFill>
              </a:rPr>
              <a:pPr/>
              <a:t>‹#›</a:t>
            </a:fld>
            <a:endParaRPr lang="en-US" sz="1400" dirty="0">
              <a:solidFill>
                <a:schemeClr val="tx2"/>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0" name="TextBox 9"/>
          <p:cNvSpPr txBox="1"/>
          <p:nvPr userDrawn="1"/>
        </p:nvSpPr>
        <p:spPr>
          <a:xfrm>
            <a:off x="8534400" y="6521987"/>
            <a:ext cx="457200" cy="307777"/>
          </a:xfrm>
          <a:prstGeom prst="rect">
            <a:avLst/>
          </a:prstGeom>
          <a:noFill/>
        </p:spPr>
        <p:txBody>
          <a:bodyPr wrap="square" rtlCol="0">
            <a:spAutoFit/>
          </a:bodyPr>
          <a:lstStyle/>
          <a:p>
            <a:fld id="{288900A1-F1D5-4E55-8D94-FCA015DCA227}" type="slidenum">
              <a:rPr lang="en-US" sz="1400" baseline="0" smtClean="0">
                <a:solidFill>
                  <a:schemeClr val="tx2"/>
                </a:solidFill>
              </a:rPr>
              <a:pPr/>
              <a:t>‹#›</a:t>
            </a:fld>
            <a:endParaRPr lang="en-US" sz="1400" dirty="0">
              <a:solidFill>
                <a:schemeClr val="tx2"/>
              </a:solidFill>
            </a:endParaRPr>
          </a:p>
        </p:txBody>
      </p:sp>
      <p:pic>
        <p:nvPicPr>
          <p:cNvPr id="11" name="Picture 2"/>
          <p:cNvPicPr>
            <a:picLocks noChangeAspect="1" noChangeArrowheads="1"/>
          </p:cNvPicPr>
          <p:nvPr userDrawn="1"/>
        </p:nvPicPr>
        <p:blipFill>
          <a:blip r:embed="rId2" cstate="print"/>
          <a:srcRect/>
          <a:stretch>
            <a:fillRect/>
          </a:stretch>
        </p:blipFill>
        <p:spPr bwMode="auto">
          <a:xfrm>
            <a:off x="667442" y="457200"/>
            <a:ext cx="1943419" cy="457200"/>
          </a:xfrm>
          <a:prstGeom prst="rect">
            <a:avLst/>
          </a:prstGeom>
          <a:noFill/>
          <a:ln w="9525">
            <a:noFill/>
            <a:miter lim="800000"/>
            <a:headEnd/>
            <a:tailEnd/>
          </a:ln>
        </p:spPr>
      </p:pic>
      <p:pic>
        <p:nvPicPr>
          <p:cNvPr id="12" name="Picture 4" descr="http://www-internal.sei.cmu.edu/teams/comms/identity/images/flush-left.png"/>
          <p:cNvPicPr>
            <a:picLocks noChangeAspect="1" noChangeArrowheads="1"/>
          </p:cNvPicPr>
          <p:nvPr userDrawn="1"/>
        </p:nvPicPr>
        <p:blipFill>
          <a:blip r:embed="rId3" cstate="print"/>
          <a:srcRect/>
          <a:stretch>
            <a:fillRect/>
          </a:stretch>
        </p:blipFill>
        <p:spPr bwMode="auto">
          <a:xfrm>
            <a:off x="2734367" y="457200"/>
            <a:ext cx="2712568" cy="457199"/>
          </a:xfrm>
          <a:prstGeom prst="rect">
            <a:avLst/>
          </a:prstGeom>
          <a:noFill/>
        </p:spPr>
      </p:pic>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57200" y="6422064"/>
            <a:ext cx="2133600" cy="365125"/>
          </a:xfrm>
          <a:prstGeom prst="rect">
            <a:avLst/>
          </a:prstGeom>
        </p:spPr>
        <p:txBody>
          <a:bodyPr/>
          <a:lstStyle/>
          <a:p>
            <a:fld id="{F20D6001-955B-40D9-A359-37EF629898EC}" type="datetimeFigureOut">
              <a:rPr lang="en-US" smtClean="0"/>
              <a:pPr/>
              <a:t>5/24/2011</a:t>
            </a:fld>
            <a:endParaRPr lang="en-US"/>
          </a:p>
        </p:txBody>
      </p:sp>
      <p:sp>
        <p:nvSpPr>
          <p:cNvPr id="6" name="Footer Placeholder 5"/>
          <p:cNvSpPr>
            <a:spLocks noGrp="1"/>
          </p:cNvSpPr>
          <p:nvPr>
            <p:ph type="ftr" sz="quarter" idx="11"/>
          </p:nvPr>
        </p:nvSpPr>
        <p:spPr>
          <a:xfrm>
            <a:off x="3124200" y="6422064"/>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153400" y="6483635"/>
            <a:ext cx="762000" cy="365125"/>
          </a:xfrm>
          <a:prstGeom prst="rect">
            <a:avLst/>
          </a:prstGeom>
        </p:spPr>
        <p:txBody>
          <a:bodyPr/>
          <a:lstStyle/>
          <a:p>
            <a:fld id="{68AC841D-A932-4A52-8835-B000FB3072D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57200" y="6422064"/>
            <a:ext cx="2133600" cy="365125"/>
          </a:xfrm>
          <a:prstGeom prst="rect">
            <a:avLst/>
          </a:prstGeom>
        </p:spPr>
        <p:txBody>
          <a:bodyPr/>
          <a:lstStyle/>
          <a:p>
            <a:fld id="{F20D6001-955B-40D9-A359-37EF629898EC}" type="datetimeFigureOut">
              <a:rPr lang="en-US" smtClean="0"/>
              <a:pPr/>
              <a:t>5/24/2011</a:t>
            </a:fld>
            <a:endParaRPr lang="en-US"/>
          </a:p>
        </p:txBody>
      </p:sp>
      <p:sp>
        <p:nvSpPr>
          <p:cNvPr id="8" name="Footer Placeholder 7"/>
          <p:cNvSpPr>
            <a:spLocks noGrp="1"/>
          </p:cNvSpPr>
          <p:nvPr>
            <p:ph type="ftr" sz="quarter" idx="11"/>
          </p:nvPr>
        </p:nvSpPr>
        <p:spPr>
          <a:xfrm>
            <a:off x="3124200" y="6422064"/>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153400" y="6483635"/>
            <a:ext cx="762000" cy="365125"/>
          </a:xfrm>
          <a:prstGeom prst="rect">
            <a:avLst/>
          </a:prstGeom>
        </p:spPr>
        <p:txBody>
          <a:bodyPr/>
          <a:lstStyle/>
          <a:p>
            <a:fld id="{68AC841D-A932-4A52-8835-B000FB3072D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11" name="TextBox 10"/>
          <p:cNvSpPr txBox="1"/>
          <p:nvPr userDrawn="1"/>
        </p:nvSpPr>
        <p:spPr>
          <a:xfrm>
            <a:off x="8534400" y="6521987"/>
            <a:ext cx="457200" cy="307777"/>
          </a:xfrm>
          <a:prstGeom prst="rect">
            <a:avLst/>
          </a:prstGeom>
          <a:noFill/>
        </p:spPr>
        <p:txBody>
          <a:bodyPr wrap="square" rtlCol="0">
            <a:spAutoFit/>
          </a:bodyPr>
          <a:lstStyle/>
          <a:p>
            <a:fld id="{288900A1-F1D5-4E55-8D94-FCA015DCA227}" type="slidenum">
              <a:rPr lang="en-US" sz="1400" baseline="0" smtClean="0">
                <a:solidFill>
                  <a:schemeClr val="tx2"/>
                </a:solidFill>
              </a:rPr>
              <a:pPr/>
              <a:t>‹#›</a:t>
            </a:fld>
            <a:endParaRPr lang="en-US" sz="1400" dirty="0">
              <a:solidFill>
                <a:schemeClr val="tx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22064"/>
            <a:ext cx="2133600" cy="365125"/>
          </a:xfrm>
          <a:prstGeom prst="rect">
            <a:avLst/>
          </a:prstGeom>
        </p:spPr>
        <p:txBody>
          <a:bodyPr/>
          <a:lstStyle/>
          <a:p>
            <a:fld id="{F20D6001-955B-40D9-A359-37EF629898EC}" type="datetimeFigureOut">
              <a:rPr lang="en-US" smtClean="0"/>
              <a:pPr/>
              <a:t>5/24/2011</a:t>
            </a:fld>
            <a:endParaRPr lang="en-US"/>
          </a:p>
        </p:txBody>
      </p:sp>
      <p:sp>
        <p:nvSpPr>
          <p:cNvPr id="3" name="Footer Placeholder 2"/>
          <p:cNvSpPr>
            <a:spLocks noGrp="1"/>
          </p:cNvSpPr>
          <p:nvPr>
            <p:ph type="ftr" sz="quarter" idx="11"/>
          </p:nvPr>
        </p:nvSpPr>
        <p:spPr>
          <a:xfrm>
            <a:off x="3124200" y="6422064"/>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153400" y="6483635"/>
            <a:ext cx="762000" cy="365125"/>
          </a:xfrm>
          <a:prstGeom prst="rect">
            <a:avLst/>
          </a:prstGeom>
        </p:spPr>
        <p:txBody>
          <a:bodyPr/>
          <a:lstStyle/>
          <a:p>
            <a:fld id="{68AC841D-A932-4A52-8835-B000FB3072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57200" y="6422064"/>
            <a:ext cx="2133600" cy="365125"/>
          </a:xfrm>
          <a:prstGeom prst="rect">
            <a:avLst/>
          </a:prstGeom>
        </p:spPr>
        <p:txBody>
          <a:bodyPr/>
          <a:lstStyle/>
          <a:p>
            <a:fld id="{F20D6001-955B-40D9-A359-37EF629898EC}" type="datetimeFigureOut">
              <a:rPr lang="en-US" smtClean="0"/>
              <a:pPr/>
              <a:t>5/24/2011</a:t>
            </a:fld>
            <a:endParaRPr lang="en-US"/>
          </a:p>
        </p:txBody>
      </p:sp>
      <p:sp>
        <p:nvSpPr>
          <p:cNvPr id="6" name="Footer Placeholder 5"/>
          <p:cNvSpPr>
            <a:spLocks noGrp="1"/>
          </p:cNvSpPr>
          <p:nvPr>
            <p:ph type="ftr" sz="quarter" idx="11"/>
          </p:nvPr>
        </p:nvSpPr>
        <p:spPr>
          <a:xfrm>
            <a:off x="3124200" y="6422064"/>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156448" y="6422064"/>
            <a:ext cx="762000" cy="365125"/>
          </a:xfrm>
          <a:prstGeom prst="rect">
            <a:avLst/>
          </a:prstGeom>
        </p:spPr>
        <p:txBody>
          <a:bodyPr/>
          <a:lstStyle/>
          <a:p>
            <a:fld id="{68AC841D-A932-4A52-8835-B000FB3072D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a:prstGeom prst="rect">
            <a:avLst/>
          </a:prstGeom>
        </p:spPr>
        <p:txBody>
          <a:bodyPr/>
          <a:lstStyle/>
          <a:p>
            <a:fld id="{F20D6001-955B-40D9-A359-37EF629898EC}" type="datetimeFigureOut">
              <a:rPr lang="en-US" smtClean="0"/>
              <a:pPr/>
              <a:t>5/24/2011</a:t>
            </a:fld>
            <a:endParaRPr lang="en-US"/>
          </a:p>
        </p:txBody>
      </p:sp>
      <p:sp>
        <p:nvSpPr>
          <p:cNvPr id="6" name="Footer Placeholder 5"/>
          <p:cNvSpPr>
            <a:spLocks noGrp="1"/>
          </p:cNvSpPr>
          <p:nvPr>
            <p:ph type="ftr" sz="quarter" idx="11"/>
          </p:nvPr>
        </p:nvSpPr>
        <p:spPr>
          <a:xfrm>
            <a:off x="3124200" y="6422064"/>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153400" y="6483635"/>
            <a:ext cx="762000" cy="365125"/>
          </a:xfrm>
          <a:prstGeom prst="rect">
            <a:avLst/>
          </a:prstGeom>
        </p:spPr>
        <p:txBody>
          <a:bodyPr/>
          <a:lstStyle/>
          <a:p>
            <a:fld id="{68AC841D-A932-4A52-8835-B000FB3072D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3" name="TextBox 12"/>
          <p:cNvSpPr txBox="1"/>
          <p:nvPr userDrawn="1"/>
        </p:nvSpPr>
        <p:spPr>
          <a:xfrm>
            <a:off x="7924800" y="152400"/>
            <a:ext cx="1066800" cy="707886"/>
          </a:xfrm>
          <a:prstGeom prst="rect">
            <a:avLst/>
          </a:prstGeom>
          <a:noFill/>
        </p:spPr>
        <p:txBody>
          <a:bodyPr wrap="square" rtlCol="0">
            <a:spAutoFit/>
          </a:bodyPr>
          <a:lstStyle/>
          <a:p>
            <a:r>
              <a:rPr lang="en-US" sz="2000" b="1" dirty="0" smtClean="0">
                <a:solidFill>
                  <a:schemeClr val="accent1">
                    <a:lumMod val="40000"/>
                    <a:lumOff val="60000"/>
                  </a:schemeClr>
                </a:solidFill>
              </a:rPr>
              <a:t>PESOS 2011</a:t>
            </a:r>
            <a:endParaRPr lang="en-US" sz="2000" b="1" dirty="0">
              <a:solidFill>
                <a:schemeClr val="accent1">
                  <a:lumMod val="40000"/>
                  <a:lumOff val="60000"/>
                </a:schemeClr>
              </a:solidFill>
            </a:endParaRPr>
          </a:p>
        </p:txBody>
      </p:sp>
      <p:pic>
        <p:nvPicPr>
          <p:cNvPr id="14" name="Picture 2"/>
          <p:cNvPicPr>
            <a:picLocks noChangeAspect="1" noChangeArrowheads="1"/>
          </p:cNvPicPr>
          <p:nvPr userDrawn="1"/>
        </p:nvPicPr>
        <p:blipFill>
          <a:blip r:embed="rId13" cstate="print"/>
          <a:srcRect/>
          <a:stretch>
            <a:fillRect/>
          </a:stretch>
        </p:blipFill>
        <p:spPr bwMode="auto">
          <a:xfrm>
            <a:off x="304800" y="6513797"/>
            <a:ext cx="1295613" cy="304800"/>
          </a:xfrm>
          <a:prstGeom prst="rect">
            <a:avLst/>
          </a:prstGeom>
          <a:noFill/>
          <a:ln w="9525">
            <a:noFill/>
            <a:miter lim="800000"/>
            <a:headEnd/>
            <a:tailEnd/>
          </a:ln>
        </p:spPr>
      </p:pic>
      <p:pic>
        <p:nvPicPr>
          <p:cNvPr id="15" name="Picture 14" descr="http://www-internal.sei.cmu.edu/teams/comms/identity/images/flush-left.png"/>
          <p:cNvPicPr>
            <a:picLocks noChangeAspect="1" noChangeArrowheads="1"/>
          </p:cNvPicPr>
          <p:nvPr userDrawn="1"/>
        </p:nvPicPr>
        <p:blipFill>
          <a:blip r:embed="rId14" cstate="print"/>
          <a:srcRect/>
          <a:stretch>
            <a:fillRect/>
          </a:stretch>
        </p:blipFill>
        <p:spPr bwMode="auto">
          <a:xfrm>
            <a:off x="1752600" y="6518498"/>
            <a:ext cx="1752600" cy="295398"/>
          </a:xfrm>
          <a:prstGeom prst="rect">
            <a:avLst/>
          </a:prstGeom>
          <a:noFill/>
        </p:spPr>
      </p:pic>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gif"/><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956691"/>
            <a:ext cx="7406640" cy="1472184"/>
          </a:xfrm>
        </p:spPr>
        <p:txBody>
          <a:bodyPr/>
          <a:lstStyle/>
          <a:p>
            <a:r>
              <a:rPr lang="en-US" dirty="0" smtClean="0"/>
              <a:t>PESOS 2011</a:t>
            </a:r>
            <a:endParaRPr lang="en-US" dirty="0"/>
          </a:p>
        </p:txBody>
      </p:sp>
      <p:sp>
        <p:nvSpPr>
          <p:cNvPr id="3" name="Subtitle 2"/>
          <p:cNvSpPr>
            <a:spLocks noGrp="1"/>
          </p:cNvSpPr>
          <p:nvPr>
            <p:ph type="subTitle" idx="1"/>
          </p:nvPr>
        </p:nvSpPr>
        <p:spPr>
          <a:xfrm>
            <a:off x="-76200" y="1371600"/>
            <a:ext cx="7406640" cy="1752600"/>
          </a:xfrm>
        </p:spPr>
        <p:txBody>
          <a:bodyPr>
            <a:normAutofit/>
          </a:bodyPr>
          <a:lstStyle/>
          <a:p>
            <a:r>
              <a:rPr lang="en-US" b="1" dirty="0" smtClean="0"/>
              <a:t>3</a:t>
            </a:r>
            <a:r>
              <a:rPr lang="en-US" b="1" baseline="30000" dirty="0" smtClean="0"/>
              <a:t>rd</a:t>
            </a:r>
            <a:r>
              <a:rPr lang="en-US" b="1" dirty="0" smtClean="0"/>
              <a:t> International Workshop on Principles for Engineering Service-Oriented Systems</a:t>
            </a:r>
            <a:endParaRPr lang="en-US" b="1" dirty="0"/>
          </a:p>
        </p:txBody>
      </p:sp>
      <p:sp>
        <p:nvSpPr>
          <p:cNvPr id="7" name="TextBox 6"/>
          <p:cNvSpPr txBox="1"/>
          <p:nvPr/>
        </p:nvSpPr>
        <p:spPr>
          <a:xfrm>
            <a:off x="990600" y="3352800"/>
            <a:ext cx="2672526" cy="2862322"/>
          </a:xfrm>
          <a:prstGeom prst="rect">
            <a:avLst/>
          </a:prstGeom>
          <a:noFill/>
        </p:spPr>
        <p:txBody>
          <a:bodyPr wrap="none" rtlCol="0">
            <a:spAutoFit/>
          </a:bodyPr>
          <a:lstStyle/>
          <a:p>
            <a:r>
              <a:rPr lang="en-US" b="1" dirty="0" smtClean="0">
                <a:solidFill>
                  <a:schemeClr val="tx2"/>
                </a:solidFill>
              </a:rPr>
              <a:t>Organizers</a:t>
            </a:r>
          </a:p>
          <a:p>
            <a:pPr marL="228600"/>
            <a:r>
              <a:rPr lang="en-US" dirty="0" smtClean="0"/>
              <a:t>Manuel Carro</a:t>
            </a:r>
          </a:p>
          <a:p>
            <a:pPr marL="228600"/>
            <a:r>
              <a:rPr lang="en-US" dirty="0" smtClean="0"/>
              <a:t>Dimka Karastoyanova</a:t>
            </a:r>
          </a:p>
          <a:p>
            <a:pPr marL="228600"/>
            <a:r>
              <a:rPr lang="en-US" dirty="0" smtClean="0"/>
              <a:t>Grace A. Lewis</a:t>
            </a:r>
          </a:p>
          <a:p>
            <a:pPr marL="228600"/>
            <a:r>
              <a:rPr lang="en-US" dirty="0" smtClean="0"/>
              <a:t>Anna Liu</a:t>
            </a:r>
          </a:p>
          <a:p>
            <a:pPr marL="228600"/>
            <a:endParaRPr lang="en-US" dirty="0" smtClean="0"/>
          </a:p>
          <a:p>
            <a:pPr marL="228600"/>
            <a:endParaRPr lang="en-US" dirty="0"/>
          </a:p>
          <a:p>
            <a:r>
              <a:rPr lang="en-US" b="1" dirty="0" smtClean="0">
                <a:solidFill>
                  <a:schemeClr val="tx2"/>
                </a:solidFill>
              </a:rPr>
              <a:t>ICSE 2011</a:t>
            </a:r>
          </a:p>
          <a:p>
            <a:r>
              <a:rPr lang="en-US" b="1" dirty="0" smtClean="0">
                <a:solidFill>
                  <a:schemeClr val="tx2"/>
                </a:solidFill>
              </a:rPr>
              <a:t>Hawaii, USA</a:t>
            </a:r>
          </a:p>
          <a:p>
            <a:r>
              <a:rPr lang="en-US" b="1" dirty="0" smtClean="0">
                <a:solidFill>
                  <a:schemeClr val="tx2"/>
                </a:solidFill>
              </a:rPr>
              <a:t>May 23-24, 2011</a:t>
            </a:r>
            <a:endParaRPr lang="en-US" b="1" dirty="0">
              <a:solidFill>
                <a:schemeClr val="tx2"/>
              </a:solidFill>
            </a:endParaRPr>
          </a:p>
        </p:txBody>
      </p:sp>
      <p:pic>
        <p:nvPicPr>
          <p:cNvPr id="5" name="Picture 2"/>
          <p:cNvPicPr>
            <a:picLocks noChangeAspect="1" noChangeArrowheads="1"/>
          </p:cNvPicPr>
          <p:nvPr/>
        </p:nvPicPr>
        <p:blipFill>
          <a:blip r:embed="rId2" cstate="print"/>
          <a:srcRect/>
          <a:stretch>
            <a:fillRect/>
          </a:stretch>
        </p:blipFill>
        <p:spPr bwMode="auto">
          <a:xfrm>
            <a:off x="381000" y="457200"/>
            <a:ext cx="1943419" cy="457200"/>
          </a:xfrm>
          <a:prstGeom prst="rect">
            <a:avLst/>
          </a:prstGeom>
          <a:noFill/>
          <a:ln w="9525">
            <a:noFill/>
            <a:miter lim="800000"/>
            <a:headEnd/>
            <a:tailEnd/>
          </a:ln>
        </p:spPr>
      </p:pic>
      <p:pic>
        <p:nvPicPr>
          <p:cNvPr id="6" name="Picture 4" descr="http://www-internal.sei.cmu.edu/teams/comms/identity/images/flush-left.png"/>
          <p:cNvPicPr>
            <a:picLocks noChangeAspect="1" noChangeArrowheads="1"/>
          </p:cNvPicPr>
          <p:nvPr/>
        </p:nvPicPr>
        <p:blipFill>
          <a:blip r:embed="rId3" cstate="print"/>
          <a:srcRect/>
          <a:stretch>
            <a:fillRect/>
          </a:stretch>
        </p:blipFill>
        <p:spPr bwMode="auto">
          <a:xfrm>
            <a:off x="2447925" y="457200"/>
            <a:ext cx="2712568" cy="457199"/>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lIns="102705" tIns="51353" rIns="102705" bIns="51353"/>
          <a:lstStyle/>
          <a:p>
            <a:pPr eaLnBrk="1" hangingPunct="1"/>
            <a:r>
              <a:rPr lang="en-US" smtClean="0"/>
              <a:t>Introductions</a:t>
            </a:r>
          </a:p>
        </p:txBody>
      </p:sp>
      <p:pic>
        <p:nvPicPr>
          <p:cNvPr id="7171" name="Picture 6" descr="MCj01975250000[1]"/>
          <p:cNvPicPr>
            <a:picLocks noChangeAspect="1" noChangeArrowheads="1"/>
          </p:cNvPicPr>
          <p:nvPr/>
        </p:nvPicPr>
        <p:blipFill>
          <a:blip r:embed="rId3" cstate="print"/>
          <a:srcRect/>
          <a:stretch>
            <a:fillRect/>
          </a:stretch>
        </p:blipFill>
        <p:spPr bwMode="auto">
          <a:xfrm>
            <a:off x="2971800" y="1524000"/>
            <a:ext cx="3008721" cy="3200400"/>
          </a:xfrm>
          <a:prstGeom prst="rect">
            <a:avLst/>
          </a:prstGeom>
          <a:noFill/>
          <a:ln w="9525">
            <a:noFill/>
            <a:miter lim="800000"/>
            <a:headEnd/>
            <a:tailEnd/>
          </a:ln>
        </p:spPr>
      </p:pic>
      <p:sp>
        <p:nvSpPr>
          <p:cNvPr id="7172" name="Text Box 9"/>
          <p:cNvSpPr txBox="1">
            <a:spLocks noChangeArrowheads="1"/>
          </p:cNvSpPr>
          <p:nvPr/>
        </p:nvSpPr>
        <p:spPr bwMode="auto">
          <a:xfrm>
            <a:off x="457200" y="4840104"/>
            <a:ext cx="7772401" cy="646296"/>
          </a:xfrm>
          <a:prstGeom prst="rect">
            <a:avLst/>
          </a:prstGeom>
          <a:noFill/>
          <a:ln w="6350">
            <a:noFill/>
            <a:miter lim="800000"/>
            <a:headEnd/>
            <a:tailEnd/>
          </a:ln>
        </p:spPr>
        <p:txBody>
          <a:bodyPr wrap="square" lIns="91405" tIns="45703" rIns="91405" bIns="45703">
            <a:spAutoFit/>
          </a:bodyPr>
          <a:lstStyle/>
          <a:p>
            <a:pPr algn="ctr"/>
            <a:r>
              <a:rPr lang="en-US" dirty="0"/>
              <a:t>Briefly state your name, organization, and </a:t>
            </a:r>
            <a:r>
              <a:rPr lang="en-US" dirty="0" smtClean="0"/>
              <a:t>areas of interest related to service orientation</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3055517"/>
            <a:ext cx="6629400" cy="2491843"/>
          </a:xfrm>
        </p:spPr>
        <p:txBody>
          <a:bodyPr>
            <a:normAutofit fontScale="90000"/>
          </a:bodyPr>
          <a:lstStyle/>
          <a:p>
            <a:r>
              <a:rPr lang="en-US" dirty="0" smtClean="0"/>
              <a:t>Keynote: Can Global Software Engineering and Service -Oriented Architectures Benefit From Each Other?</a:t>
            </a:r>
            <a:endParaRPr lang="en-US" dirty="0"/>
          </a:p>
        </p:txBody>
      </p:sp>
      <p:sp>
        <p:nvSpPr>
          <p:cNvPr id="4" name="Subtitle 3"/>
          <p:cNvSpPr>
            <a:spLocks noGrp="1"/>
          </p:cNvSpPr>
          <p:nvPr>
            <p:ph type="body" idx="1"/>
          </p:nvPr>
        </p:nvSpPr>
        <p:spPr>
          <a:xfrm>
            <a:off x="685800" y="1957480"/>
            <a:ext cx="6629400" cy="1066688"/>
          </a:xfrm>
        </p:spPr>
        <p:txBody>
          <a:bodyPr/>
          <a:lstStyle/>
          <a:p>
            <a:endParaRPr lang="it-IT" dirty="0" smtClean="0"/>
          </a:p>
          <a:p>
            <a:r>
              <a:rPr lang="it-IT" b="1" dirty="0" smtClean="0"/>
              <a:t>Elisabetta Di Nitto</a:t>
            </a:r>
          </a:p>
          <a:p>
            <a:r>
              <a:rPr lang="it-IT" dirty="0" smtClean="0"/>
              <a:t>Politecnico di Milano, Italy</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3826412"/>
            <a:ext cx="6629400" cy="1583788"/>
          </a:xfrm>
        </p:spPr>
        <p:txBody>
          <a:bodyPr/>
          <a:lstStyle/>
          <a:p>
            <a:r>
              <a:rPr lang="en-US" dirty="0" smtClean="0"/>
              <a:t>Session 1</a:t>
            </a:r>
            <a:endParaRPr lang="en-US" dirty="0"/>
          </a:p>
        </p:txBody>
      </p:sp>
      <p:sp>
        <p:nvSpPr>
          <p:cNvPr id="7" name="Subtitle 6"/>
          <p:cNvSpPr>
            <a:spLocks noGrp="1"/>
          </p:cNvSpPr>
          <p:nvPr>
            <p:ph type="body" idx="1"/>
          </p:nvPr>
        </p:nvSpPr>
        <p:spPr/>
        <p:txBody>
          <a:bodyPr/>
          <a:lstStyle/>
          <a:p>
            <a:r>
              <a:rPr lang="en-US" b="1" dirty="0" smtClean="0"/>
              <a:t>Manuel Carro</a:t>
            </a:r>
          </a:p>
          <a:p>
            <a:r>
              <a:rPr lang="en-US" dirty="0" smtClean="0"/>
              <a:t>Universidad </a:t>
            </a:r>
            <a:r>
              <a:rPr lang="en-US" dirty="0" err="1" smtClean="0"/>
              <a:t>Politécnica</a:t>
            </a:r>
            <a:r>
              <a:rPr lang="en-US" dirty="0" smtClean="0"/>
              <a:t> de Madrid (UPM) and IMDEA Software, Spain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Papers</a:t>
            </a:r>
            <a:endParaRPr lang="en-US" dirty="0"/>
          </a:p>
        </p:txBody>
      </p:sp>
      <p:sp>
        <p:nvSpPr>
          <p:cNvPr id="3" name="Content Placeholder 2"/>
          <p:cNvSpPr>
            <a:spLocks noGrp="1"/>
          </p:cNvSpPr>
          <p:nvPr>
            <p:ph idx="1"/>
          </p:nvPr>
        </p:nvSpPr>
        <p:spPr>
          <a:xfrm>
            <a:off x="457200" y="1542144"/>
            <a:ext cx="7467600" cy="4525963"/>
          </a:xfrm>
        </p:spPr>
        <p:txBody>
          <a:bodyPr>
            <a:noAutofit/>
          </a:bodyPr>
          <a:lstStyle/>
          <a:p>
            <a:pPr marL="463550" indent="-427038">
              <a:lnSpc>
                <a:spcPct val="120000"/>
              </a:lnSpc>
            </a:pPr>
            <a:r>
              <a:rPr lang="en-US" sz="2800" dirty="0" err="1" smtClean="0"/>
              <a:t>Tweetflows</a:t>
            </a:r>
            <a:r>
              <a:rPr lang="en-US" sz="2800" dirty="0" smtClean="0"/>
              <a:t> - Flexible Workflows with Twitter</a:t>
            </a:r>
          </a:p>
          <a:p>
            <a:pPr marL="463550" indent="0">
              <a:lnSpc>
                <a:spcPct val="120000"/>
              </a:lnSpc>
              <a:buNone/>
            </a:pPr>
            <a:r>
              <a:rPr lang="en-US" sz="2400" b="1" i="1" dirty="0" smtClean="0">
                <a:solidFill>
                  <a:schemeClr val="accent1">
                    <a:lumMod val="20000"/>
                    <a:lumOff val="80000"/>
                  </a:schemeClr>
                </a:solidFill>
              </a:rPr>
              <a:t>Martin Treiber</a:t>
            </a:r>
            <a:r>
              <a:rPr lang="en-US" sz="2400" i="1" dirty="0" smtClean="0">
                <a:solidFill>
                  <a:schemeClr val="accent1">
                    <a:lumMod val="20000"/>
                    <a:lumOff val="80000"/>
                  </a:schemeClr>
                </a:solidFill>
              </a:rPr>
              <a:t>, </a:t>
            </a:r>
            <a:r>
              <a:rPr lang="en-US" sz="2400" i="1" dirty="0" smtClean="0"/>
              <a:t>Daniel </a:t>
            </a:r>
            <a:r>
              <a:rPr lang="en-US" sz="2400" i="1" dirty="0" err="1" smtClean="0"/>
              <a:t>Schall</a:t>
            </a:r>
            <a:r>
              <a:rPr lang="en-US" sz="2400" i="1" dirty="0" smtClean="0"/>
              <a:t>, Schahram Dustdar (TU Vienna, Austria) and Christian </a:t>
            </a:r>
            <a:r>
              <a:rPr lang="en-US" sz="2400" i="1" dirty="0" err="1" smtClean="0"/>
              <a:t>Scherling</a:t>
            </a:r>
            <a:r>
              <a:rPr lang="en-US" sz="2400" i="1" dirty="0" smtClean="0"/>
              <a:t> (</a:t>
            </a:r>
            <a:r>
              <a:rPr lang="en-US" sz="2400" i="1" dirty="0" err="1" smtClean="0"/>
              <a:t>ikangai</a:t>
            </a:r>
            <a:r>
              <a:rPr lang="en-US" sz="2400" i="1" dirty="0" smtClean="0"/>
              <a:t> solutions, Austria)</a:t>
            </a:r>
          </a:p>
          <a:p>
            <a:pPr marL="463550" indent="-427038">
              <a:lnSpc>
                <a:spcPct val="120000"/>
              </a:lnSpc>
              <a:spcBef>
                <a:spcPts val="1200"/>
              </a:spcBef>
            </a:pPr>
            <a:r>
              <a:rPr lang="en-US" sz="2800" dirty="0" smtClean="0"/>
              <a:t>Evaluating the Compatibility of Conversational Service Interactions</a:t>
            </a:r>
          </a:p>
          <a:p>
            <a:pPr marL="463550" indent="1588">
              <a:lnSpc>
                <a:spcPct val="120000"/>
              </a:lnSpc>
              <a:buNone/>
            </a:pPr>
            <a:r>
              <a:rPr lang="en-US" sz="2400" b="1" i="1" dirty="0" smtClean="0">
                <a:solidFill>
                  <a:schemeClr val="accent1">
                    <a:lumMod val="20000"/>
                    <a:lumOff val="80000"/>
                  </a:schemeClr>
                </a:solidFill>
              </a:rPr>
              <a:t>Sam Guinea </a:t>
            </a:r>
            <a:r>
              <a:rPr lang="en-US" sz="2400" i="1" dirty="0" smtClean="0"/>
              <a:t>(</a:t>
            </a:r>
            <a:r>
              <a:rPr lang="en-US" sz="2400" i="1" dirty="0" err="1" smtClean="0"/>
              <a:t>Politecnico</a:t>
            </a:r>
            <a:r>
              <a:rPr lang="en-US" sz="2400" i="1" dirty="0" smtClean="0"/>
              <a:t> </a:t>
            </a:r>
            <a:r>
              <a:rPr lang="en-US" sz="2400" i="1" dirty="0" err="1" smtClean="0"/>
              <a:t>di</a:t>
            </a:r>
            <a:r>
              <a:rPr lang="en-US" sz="2400" i="1" dirty="0" smtClean="0"/>
              <a:t> Milano, Italy) and Paola </a:t>
            </a:r>
            <a:r>
              <a:rPr lang="en-US" sz="2400" i="1" dirty="0" err="1" smtClean="0"/>
              <a:t>Spoletini</a:t>
            </a:r>
            <a:r>
              <a:rPr lang="en-US" sz="2400" i="1" dirty="0" smtClean="0"/>
              <a:t> (</a:t>
            </a:r>
            <a:r>
              <a:rPr lang="en-US" sz="2400" i="1" dirty="0" err="1" smtClean="0"/>
              <a:t>Università</a:t>
            </a:r>
            <a:r>
              <a:rPr lang="en-US" sz="2400" i="1" dirty="0" smtClean="0"/>
              <a:t> </a:t>
            </a:r>
            <a:r>
              <a:rPr lang="en-US" sz="2400" i="1" dirty="0" err="1" smtClean="0"/>
              <a:t>dell'Insubria</a:t>
            </a:r>
            <a:r>
              <a:rPr lang="en-US" sz="2400" i="1" dirty="0" smtClean="0"/>
              <a:t>, Italy)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Session 2</a:t>
            </a:r>
            <a:endParaRPr lang="en-US" dirty="0"/>
          </a:p>
        </p:txBody>
      </p:sp>
      <p:sp>
        <p:nvSpPr>
          <p:cNvPr id="5" name="Subtitle 4"/>
          <p:cNvSpPr>
            <a:spLocks noGrp="1"/>
          </p:cNvSpPr>
          <p:nvPr>
            <p:ph type="body" idx="1"/>
          </p:nvPr>
        </p:nvSpPr>
        <p:spPr>
          <a:xfrm>
            <a:off x="685800" y="2415460"/>
            <a:ext cx="6629400" cy="1066688"/>
          </a:xfrm>
        </p:spPr>
        <p:txBody>
          <a:bodyPr/>
          <a:lstStyle/>
          <a:p>
            <a:r>
              <a:rPr lang="en-US" b="1" dirty="0" smtClean="0"/>
              <a:t>Grace A. Lewis</a:t>
            </a:r>
          </a:p>
          <a:p>
            <a:r>
              <a:rPr lang="en-US" dirty="0" smtClean="0"/>
              <a:t>CMU Software Engineering Institute, USA</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Papers</a:t>
            </a:r>
            <a:endParaRPr lang="en-US" dirty="0"/>
          </a:p>
        </p:txBody>
      </p:sp>
      <p:sp>
        <p:nvSpPr>
          <p:cNvPr id="3" name="Content Placeholder 2"/>
          <p:cNvSpPr>
            <a:spLocks noGrp="1"/>
          </p:cNvSpPr>
          <p:nvPr>
            <p:ph idx="1"/>
          </p:nvPr>
        </p:nvSpPr>
        <p:spPr/>
        <p:txBody>
          <a:bodyPr>
            <a:noAutofit/>
          </a:bodyPr>
          <a:lstStyle/>
          <a:p>
            <a:pPr marL="465138" indent="-428625">
              <a:lnSpc>
                <a:spcPct val="110000"/>
              </a:lnSpc>
            </a:pPr>
            <a:r>
              <a:rPr lang="en-US" sz="2400" dirty="0" smtClean="0"/>
              <a:t>Towards Efficient Measuring of Web Services API Coverage</a:t>
            </a:r>
          </a:p>
          <a:p>
            <a:pPr marL="465138" indent="0">
              <a:lnSpc>
                <a:spcPct val="110000"/>
              </a:lnSpc>
              <a:buNone/>
            </a:pPr>
            <a:r>
              <a:rPr lang="en-US" sz="1600" b="1" i="1" dirty="0" smtClean="0">
                <a:solidFill>
                  <a:schemeClr val="accent1">
                    <a:lumMod val="20000"/>
                    <a:lumOff val="80000"/>
                  </a:schemeClr>
                </a:solidFill>
              </a:rPr>
              <a:t>Waldemar Hummer </a:t>
            </a:r>
            <a:r>
              <a:rPr lang="en-US" sz="1600" i="1" dirty="0" smtClean="0"/>
              <a:t>and Schahram Dustdar (Vienna University of Technology, Austria) and Orna Raz (IBM Haifa Research Lab, Israel) </a:t>
            </a:r>
          </a:p>
          <a:p>
            <a:pPr marL="463550" indent="-427038">
              <a:lnSpc>
                <a:spcPct val="120000"/>
              </a:lnSpc>
              <a:spcBef>
                <a:spcPts val="1200"/>
              </a:spcBef>
            </a:pPr>
            <a:r>
              <a:rPr lang="en-US" sz="2400" dirty="0" smtClean="0"/>
              <a:t>Engineering Multi-Tenant Software-as-a-Service Systems </a:t>
            </a:r>
          </a:p>
          <a:p>
            <a:pPr marL="463550" indent="0">
              <a:lnSpc>
                <a:spcPct val="120000"/>
              </a:lnSpc>
              <a:buNone/>
            </a:pPr>
            <a:r>
              <a:rPr lang="en-US" sz="1600" i="1" dirty="0" err="1" smtClean="0"/>
              <a:t>Bikram</a:t>
            </a:r>
            <a:r>
              <a:rPr lang="en-US" sz="1600" i="1" dirty="0" smtClean="0"/>
              <a:t> </a:t>
            </a:r>
            <a:r>
              <a:rPr lang="en-US" sz="1600" i="1" dirty="0" err="1" smtClean="0"/>
              <a:t>Sengupta</a:t>
            </a:r>
            <a:r>
              <a:rPr lang="en-US" sz="1600" i="1" dirty="0" smtClean="0"/>
              <a:t> (IBM Research, India) and </a:t>
            </a:r>
            <a:r>
              <a:rPr lang="en-US" sz="1600" b="1" i="1" dirty="0" smtClean="0">
                <a:solidFill>
                  <a:schemeClr val="accent1">
                    <a:lumMod val="20000"/>
                    <a:lumOff val="80000"/>
                  </a:schemeClr>
                </a:solidFill>
              </a:rPr>
              <a:t>Abhik Roychoudhury</a:t>
            </a:r>
            <a:r>
              <a:rPr lang="en-US" sz="1600" b="1" i="1" dirty="0" smtClean="0">
                <a:solidFill>
                  <a:schemeClr val="accent1">
                    <a:lumMod val="75000"/>
                  </a:schemeClr>
                </a:solidFill>
              </a:rPr>
              <a:t> </a:t>
            </a:r>
            <a:r>
              <a:rPr lang="en-US" sz="1600" i="1" dirty="0" smtClean="0"/>
              <a:t>(National University of Singapore, Singapore)</a:t>
            </a:r>
          </a:p>
          <a:p>
            <a:pPr marL="465138" indent="-428625">
              <a:lnSpc>
                <a:spcPct val="110000"/>
              </a:lnSpc>
              <a:spcBef>
                <a:spcPts val="1200"/>
              </a:spcBef>
            </a:pPr>
            <a:r>
              <a:rPr lang="en-US" sz="2400" dirty="0" smtClean="0"/>
              <a:t>Architecture-Based Reliability Analysis of Web Services in Multilayer Environments</a:t>
            </a:r>
          </a:p>
          <a:p>
            <a:pPr marL="465138" indent="0">
              <a:lnSpc>
                <a:spcPct val="110000"/>
              </a:lnSpc>
              <a:buNone/>
            </a:pPr>
            <a:r>
              <a:rPr lang="en-US" sz="1600" b="1" i="1" dirty="0" smtClean="0">
                <a:solidFill>
                  <a:schemeClr val="accent1">
                    <a:lumMod val="20000"/>
                    <a:lumOff val="80000"/>
                  </a:schemeClr>
                </a:solidFill>
              </a:rPr>
              <a:t>Cobra Rahmani</a:t>
            </a:r>
            <a:r>
              <a:rPr lang="en-US" sz="1600" i="1" dirty="0" smtClean="0"/>
              <a:t>, Azad </a:t>
            </a:r>
            <a:r>
              <a:rPr lang="en-US" sz="1600" i="1" dirty="0" err="1" smtClean="0"/>
              <a:t>Azadmanesh</a:t>
            </a:r>
            <a:r>
              <a:rPr lang="en-US" sz="1600" i="1" dirty="0" smtClean="0"/>
              <a:t> and Harvey </a:t>
            </a:r>
            <a:r>
              <a:rPr lang="en-US" sz="1600" i="1" dirty="0" err="1" smtClean="0"/>
              <a:t>Siy</a:t>
            </a:r>
            <a:r>
              <a:rPr lang="en-US" sz="1600" i="1" dirty="0" smtClean="0"/>
              <a:t> (University of Nebraska-Omaha, USA)</a:t>
            </a:r>
            <a:endParaRPr lang="en-US" sz="1600" i="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2872651"/>
            <a:ext cx="6629400" cy="1826363"/>
          </a:xfrm>
        </p:spPr>
        <p:txBody>
          <a:bodyPr>
            <a:normAutofit fontScale="90000"/>
          </a:bodyPr>
          <a:lstStyle/>
          <a:p>
            <a:r>
              <a:rPr lang="en-US" dirty="0" smtClean="0"/>
              <a:t>Panel: Proposed Areas of Research in Order to Improve the State of the Practice in Service-Oriented Systems Engineering</a:t>
            </a:r>
            <a:endParaRPr lang="en-US" dirty="0"/>
          </a:p>
        </p:txBody>
      </p:sp>
      <p:sp>
        <p:nvSpPr>
          <p:cNvPr id="5" name="Text Placeholder 4"/>
          <p:cNvSpPr>
            <a:spLocks noGrp="1"/>
          </p:cNvSpPr>
          <p:nvPr>
            <p:ph type="body" idx="1"/>
          </p:nvPr>
        </p:nvSpPr>
        <p:spPr>
          <a:xfrm>
            <a:off x="685800" y="1774614"/>
            <a:ext cx="6629400" cy="1066688"/>
          </a:xfrm>
        </p:spPr>
        <p:txBody>
          <a:bodyPr/>
          <a:lstStyle/>
          <a:p>
            <a:r>
              <a:rPr lang="en-US" b="1" dirty="0" smtClean="0"/>
              <a:t>Facilitator: Manuel Carro</a:t>
            </a:r>
          </a:p>
          <a:p>
            <a:r>
              <a:rPr lang="en-US" dirty="0" smtClean="0"/>
              <a:t>Universidad </a:t>
            </a:r>
            <a:r>
              <a:rPr lang="en-US" dirty="0" err="1" smtClean="0"/>
              <a:t>Politécnica</a:t>
            </a:r>
            <a:r>
              <a:rPr lang="en-US" dirty="0" smtClean="0"/>
              <a:t> de Madrid (UPM) and IMDEA Software, Spain</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Panelists</a:t>
            </a:r>
            <a:endParaRPr lang="en-US" dirty="0"/>
          </a:p>
        </p:txBody>
      </p:sp>
      <p:pic>
        <p:nvPicPr>
          <p:cNvPr id="1026" name="Picture 2" descr="http://www.freeonlinepicture.org/wp-content/uploads/2011/04/world-map-without-dots.gif"/>
          <p:cNvPicPr>
            <a:picLocks noChangeAspect="1" noChangeArrowheads="1"/>
          </p:cNvPicPr>
          <p:nvPr/>
        </p:nvPicPr>
        <p:blipFill>
          <a:blip r:embed="rId2" cstate="print"/>
          <a:srcRect/>
          <a:stretch>
            <a:fillRect/>
          </a:stretch>
        </p:blipFill>
        <p:spPr bwMode="auto">
          <a:xfrm>
            <a:off x="561975" y="1493837"/>
            <a:ext cx="8101274" cy="4486049"/>
          </a:xfrm>
          <a:prstGeom prst="rect">
            <a:avLst/>
          </a:prstGeom>
          <a:noFill/>
        </p:spPr>
      </p:pic>
      <p:sp>
        <p:nvSpPr>
          <p:cNvPr id="7" name="Rounded Rectangular Callout 6"/>
          <p:cNvSpPr/>
          <p:nvPr/>
        </p:nvSpPr>
        <p:spPr>
          <a:xfrm>
            <a:off x="3294743" y="769257"/>
            <a:ext cx="2177143" cy="1204686"/>
          </a:xfrm>
          <a:prstGeom prst="wedgeRoundRectCallout">
            <a:avLst>
              <a:gd name="adj1" fmla="val -101500"/>
              <a:gd name="adj2" fmla="val 10543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dirty="0" smtClean="0"/>
              <a:t>Marin Litoiu (York University, Canada)</a:t>
            </a:r>
            <a:endParaRPr lang="en-US" dirty="0"/>
          </a:p>
        </p:txBody>
      </p:sp>
      <p:sp>
        <p:nvSpPr>
          <p:cNvPr id="8" name="Rounded Rectangular Callout 7"/>
          <p:cNvSpPr/>
          <p:nvPr/>
        </p:nvSpPr>
        <p:spPr>
          <a:xfrm>
            <a:off x="5958115" y="1182914"/>
            <a:ext cx="2177143" cy="1204686"/>
          </a:xfrm>
          <a:prstGeom prst="wedgeRoundRectCallout">
            <a:avLst>
              <a:gd name="adj1" fmla="val -106167"/>
              <a:gd name="adj2" fmla="val 11386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it-IT" dirty="0" smtClean="0"/>
              <a:t>Elisabetta Di Nitto (Politecnico di Milano, Italy)</a:t>
            </a:r>
          </a:p>
        </p:txBody>
      </p:sp>
      <p:sp>
        <p:nvSpPr>
          <p:cNvPr id="9" name="Rounded Rectangular Callout 8"/>
          <p:cNvSpPr/>
          <p:nvPr/>
        </p:nvSpPr>
        <p:spPr>
          <a:xfrm>
            <a:off x="4136572" y="4702629"/>
            <a:ext cx="2177143" cy="1204686"/>
          </a:xfrm>
          <a:prstGeom prst="wedgeRoundRectCallout">
            <a:avLst>
              <a:gd name="adj1" fmla="val 107833"/>
              <a:gd name="adj2" fmla="val -661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dirty="0" smtClean="0"/>
              <a:t>Liam O'Brien (CSIRO, Australia)</a:t>
            </a:r>
          </a:p>
        </p:txBody>
      </p:sp>
      <p:sp>
        <p:nvSpPr>
          <p:cNvPr id="10" name="Rounded Rectangular Callout 9"/>
          <p:cNvSpPr/>
          <p:nvPr/>
        </p:nvSpPr>
        <p:spPr>
          <a:xfrm>
            <a:off x="1139372" y="3998686"/>
            <a:ext cx="2177143" cy="1204686"/>
          </a:xfrm>
          <a:prstGeom prst="wedgeRoundRectCallout">
            <a:avLst>
              <a:gd name="adj1" fmla="val 98500"/>
              <a:gd name="adj2" fmla="val -15240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Andrea Zisman (City University London, UK)</a:t>
            </a:r>
          </a:p>
        </p:txBody>
      </p:sp>
      <p:pic>
        <p:nvPicPr>
          <p:cNvPr id="1027" name="Picture 3"/>
          <p:cNvPicPr>
            <a:picLocks noChangeAspect="1" noChangeArrowheads="1"/>
          </p:cNvPicPr>
          <p:nvPr/>
        </p:nvPicPr>
        <p:blipFill>
          <a:blip r:embed="rId3" cstate="print"/>
          <a:srcRect/>
          <a:stretch>
            <a:fillRect/>
          </a:stretch>
        </p:blipFill>
        <p:spPr bwMode="auto">
          <a:xfrm>
            <a:off x="2980192" y="1314906"/>
            <a:ext cx="1120413" cy="1138011"/>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5585052" y="1794329"/>
            <a:ext cx="836921" cy="1094014"/>
          </a:xfrm>
          <a:prstGeom prst="rect">
            <a:avLst/>
          </a:prstGeom>
          <a:noFill/>
          <a:ln w="9525">
            <a:noFill/>
            <a:miter lim="800000"/>
            <a:headEnd/>
            <a:tailEnd/>
          </a:ln>
        </p:spPr>
      </p:pic>
      <p:pic>
        <p:nvPicPr>
          <p:cNvPr id="1029" name="Picture 5"/>
          <p:cNvPicPr>
            <a:picLocks noChangeAspect="1" noChangeArrowheads="1"/>
          </p:cNvPicPr>
          <p:nvPr/>
        </p:nvPicPr>
        <p:blipFill>
          <a:blip r:embed="rId5" cstate="print"/>
          <a:srcRect/>
          <a:stretch>
            <a:fillRect/>
          </a:stretch>
        </p:blipFill>
        <p:spPr bwMode="auto">
          <a:xfrm>
            <a:off x="5700486" y="4310742"/>
            <a:ext cx="990600" cy="990600"/>
          </a:xfrm>
          <a:prstGeom prst="rect">
            <a:avLst/>
          </a:prstGeom>
          <a:noFill/>
          <a:ln w="9525">
            <a:noFill/>
            <a:miter lim="800000"/>
            <a:headEnd/>
            <a:tailEnd/>
          </a:ln>
        </p:spPr>
      </p:pic>
      <p:pic>
        <p:nvPicPr>
          <p:cNvPr id="1030" name="Picture 6"/>
          <p:cNvPicPr>
            <a:picLocks noChangeAspect="1" noChangeArrowheads="1"/>
          </p:cNvPicPr>
          <p:nvPr/>
        </p:nvPicPr>
        <p:blipFill>
          <a:blip r:embed="rId6" cstate="print"/>
          <a:srcRect b="30601"/>
          <a:stretch>
            <a:fillRect/>
          </a:stretch>
        </p:blipFill>
        <p:spPr bwMode="auto">
          <a:xfrm>
            <a:off x="2828863" y="4818743"/>
            <a:ext cx="973200" cy="1074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normAutofit/>
          </a:bodyPr>
          <a:lstStyle/>
          <a:p>
            <a:pPr marL="58738" indent="-22225" algn="ctr">
              <a:buNone/>
            </a:pPr>
            <a:r>
              <a:rPr lang="en-US" sz="3600" dirty="0" smtClean="0">
                <a:solidFill>
                  <a:schemeClr val="accent1">
                    <a:lumMod val="20000"/>
                    <a:lumOff val="80000"/>
                  </a:schemeClr>
                </a:solidFill>
              </a:rPr>
              <a:t>In your opinion, what areas should we be working on in order to improve the state of the practice in service-oriented systems engineering?</a:t>
            </a:r>
            <a:endParaRPr lang="en-US" sz="3600" dirty="0">
              <a:solidFill>
                <a:schemeClr val="accent1">
                  <a:lumMod val="20000"/>
                  <a:lumOff val="80000"/>
                </a:schemeClr>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Welcome to Day 2</a:t>
            </a:r>
            <a:endParaRPr lang="en-US" dirty="0"/>
          </a:p>
        </p:txBody>
      </p:sp>
      <p:sp>
        <p:nvSpPr>
          <p:cNvPr id="5" name="Subtitle 4"/>
          <p:cNvSpPr>
            <a:spLocks noGrp="1"/>
          </p:cNvSpPr>
          <p:nvPr>
            <p:ph type="body" idx="1"/>
          </p:nvPr>
        </p:nvSpPr>
        <p:spPr/>
        <p:txBody>
          <a:bodyPr/>
          <a:lstStyle/>
          <a:p>
            <a:r>
              <a:rPr lang="en-US" b="1" dirty="0" smtClean="0"/>
              <a:t>Grace A. Lewis</a:t>
            </a:r>
          </a:p>
          <a:p>
            <a:r>
              <a:rPr lang="en-US" dirty="0" smtClean="0"/>
              <a:t>CMU Software Engineering Institute, USA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Welcome</a:t>
            </a:r>
            <a:endParaRPr lang="en-US" dirty="0"/>
          </a:p>
        </p:txBody>
      </p:sp>
      <p:sp>
        <p:nvSpPr>
          <p:cNvPr id="8" name="Subtitle 7"/>
          <p:cNvSpPr>
            <a:spLocks noGrp="1"/>
          </p:cNvSpPr>
          <p:nvPr>
            <p:ph type="body" idx="1"/>
          </p:nvPr>
        </p:nvSpPr>
        <p:spPr/>
        <p:txBody>
          <a:bodyPr/>
          <a:lstStyle/>
          <a:p>
            <a:endParaRPr lang="en-US" dirty="0" smtClean="0"/>
          </a:p>
          <a:p>
            <a:r>
              <a:rPr lang="en-US" dirty="0" smtClean="0"/>
              <a:t>Grace A. Lewis</a:t>
            </a:r>
          </a:p>
          <a:p>
            <a:r>
              <a:rPr lang="en-US" dirty="0" smtClean="0"/>
              <a:t>CMU Software Engineering Institute, USA</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1143000"/>
          </a:xfrm>
        </p:spPr>
        <p:txBody>
          <a:bodyPr/>
          <a:lstStyle/>
          <a:p>
            <a:r>
              <a:rPr lang="en-US" dirty="0" smtClean="0"/>
              <a:t>Agenda Day 2</a:t>
            </a:r>
            <a:endParaRPr lang="en-US" dirty="0"/>
          </a:p>
        </p:txBody>
      </p:sp>
      <p:graphicFrame>
        <p:nvGraphicFramePr>
          <p:cNvPr id="6" name="Content Placeholder 3"/>
          <p:cNvGraphicFramePr>
            <a:graphicFrameLocks noGrp="1"/>
          </p:cNvGraphicFramePr>
          <p:nvPr>
            <p:ph idx="1"/>
          </p:nvPr>
        </p:nvGraphicFramePr>
        <p:xfrm>
          <a:off x="457200" y="1600200"/>
          <a:ext cx="7499350" cy="4683760"/>
        </p:xfrm>
        <a:graphic>
          <a:graphicData uri="http://schemas.openxmlformats.org/drawingml/2006/table">
            <a:tbl>
              <a:tblPr bandRow="1">
                <a:tableStyleId>{5C22544A-7EE6-4342-B048-85BDC9FD1C3A}</a:tableStyleId>
              </a:tblPr>
              <a:tblGrid>
                <a:gridCol w="1531257"/>
                <a:gridCol w="5968093"/>
              </a:tblGrid>
              <a:tr h="370840">
                <a:tc>
                  <a:txBody>
                    <a:bodyPr/>
                    <a:lstStyle/>
                    <a:p>
                      <a:r>
                        <a:rPr lang="en-US" sz="1600" dirty="0" smtClean="0"/>
                        <a:t>08:30 – 08:45</a:t>
                      </a:r>
                      <a:endParaRPr lang="en-US" sz="1600" dirty="0"/>
                    </a:p>
                  </a:txBody>
                  <a:tcPr/>
                </a:tc>
                <a:tc>
                  <a:txBody>
                    <a:bodyPr/>
                    <a:lstStyle/>
                    <a:p>
                      <a:r>
                        <a:rPr lang="en-US" sz="1600" dirty="0" smtClean="0"/>
                        <a:t>Welcome</a:t>
                      </a:r>
                    </a:p>
                  </a:txBody>
                  <a:tcPr/>
                </a:tc>
              </a:tr>
              <a:tr h="370840">
                <a:tc>
                  <a:txBody>
                    <a:bodyPr/>
                    <a:lstStyle/>
                    <a:p>
                      <a:r>
                        <a:rPr lang="en-US" sz="1600" dirty="0" smtClean="0"/>
                        <a:t>08:45 – 10:00</a:t>
                      </a:r>
                      <a:endParaRPr lang="en-US" sz="1600" dirty="0"/>
                    </a:p>
                  </a:txBody>
                  <a:tcPr/>
                </a:tc>
                <a:tc>
                  <a:txBody>
                    <a:bodyPr/>
                    <a:lstStyle/>
                    <a:p>
                      <a:r>
                        <a:rPr lang="en-US" sz="1600" dirty="0" smtClean="0"/>
                        <a:t>Keynote: Selecting SOA Pilot Projects</a:t>
                      </a:r>
                    </a:p>
                    <a:p>
                      <a:r>
                        <a:rPr lang="it-IT" sz="1600" i="1" dirty="0" smtClean="0"/>
                        <a:t>Liam O'Brien (CSIRO, Australia)</a:t>
                      </a:r>
                      <a:endParaRPr lang="en-US" sz="1600" i="1" dirty="0"/>
                    </a:p>
                  </a:txBody>
                  <a:tcPr/>
                </a:tc>
              </a:tr>
              <a:tr h="370840">
                <a:tc>
                  <a:txBody>
                    <a:bodyPr/>
                    <a:lstStyle/>
                    <a:p>
                      <a:r>
                        <a:rPr lang="en-US" sz="1600" dirty="0" smtClean="0"/>
                        <a:t>10:00 – 10:30</a:t>
                      </a:r>
                      <a:endParaRPr lang="en-US" sz="1600" dirty="0"/>
                    </a:p>
                  </a:txBody>
                  <a:tcPr/>
                </a:tc>
                <a:tc>
                  <a:txBody>
                    <a:bodyPr/>
                    <a:lstStyle/>
                    <a:p>
                      <a:r>
                        <a:rPr lang="en-US" sz="1600" dirty="0" smtClean="0"/>
                        <a:t>Coffee</a:t>
                      </a:r>
                      <a:r>
                        <a:rPr lang="en-US" sz="1600" baseline="0" dirty="0" smtClean="0"/>
                        <a:t> Break</a:t>
                      </a:r>
                      <a:endParaRPr lang="en-US" sz="1600" dirty="0"/>
                    </a:p>
                  </a:txBody>
                  <a:tcPr/>
                </a:tc>
              </a:tr>
              <a:tr h="370840">
                <a:tc>
                  <a:txBody>
                    <a:bodyPr/>
                    <a:lstStyle/>
                    <a:p>
                      <a:r>
                        <a:rPr lang="en-US" sz="1600" dirty="0" smtClean="0"/>
                        <a:t>10:30 – 12:00</a:t>
                      </a:r>
                      <a:endParaRPr lang="en-US" sz="1600" dirty="0"/>
                    </a:p>
                  </a:txBody>
                  <a:tcPr/>
                </a:tc>
                <a:tc>
                  <a:txBody>
                    <a:bodyPr/>
                    <a:lstStyle/>
                    <a:p>
                      <a:pPr marL="228600" indent="-228600">
                        <a:buFont typeface="Arial" pitchFamily="34" charset="0"/>
                        <a:buNone/>
                      </a:pPr>
                      <a:r>
                        <a:rPr lang="en-US" sz="1600" dirty="0" smtClean="0"/>
                        <a:t>Session 3</a:t>
                      </a:r>
                    </a:p>
                    <a:p>
                      <a:pPr marL="228600" indent="-228600">
                        <a:buFont typeface="Arial" pitchFamily="34" charset="0"/>
                        <a:buChar char="•"/>
                      </a:pPr>
                      <a:r>
                        <a:rPr lang="en-US" sz="1600" dirty="0" err="1" smtClean="0"/>
                        <a:t>SMaRT</a:t>
                      </a:r>
                      <a:r>
                        <a:rPr lang="en-US" sz="1600" dirty="0" smtClean="0"/>
                        <a:t>: A Workbench for Reporting the </a:t>
                      </a:r>
                      <a:r>
                        <a:rPr lang="en-US" sz="1600" dirty="0" err="1" smtClean="0"/>
                        <a:t>Monitorability</a:t>
                      </a:r>
                      <a:r>
                        <a:rPr lang="en-US" sz="1600" dirty="0" smtClean="0"/>
                        <a:t> of Services from SLAs</a:t>
                      </a:r>
                    </a:p>
                    <a:p>
                      <a:pPr marL="228600" indent="-228600">
                        <a:buFont typeface="Arial" pitchFamily="34" charset="0"/>
                        <a:buChar char="•"/>
                      </a:pPr>
                      <a:r>
                        <a:rPr lang="en-US" sz="1600" dirty="0" smtClean="0"/>
                        <a:t>Identifying, Modifying, Creating, and Removing Monitor Rules for Service Oriented Computing</a:t>
                      </a:r>
                    </a:p>
                    <a:p>
                      <a:pPr marL="228600" indent="-228600">
                        <a:buFont typeface="Arial" pitchFamily="34" charset="0"/>
                        <a:buChar char="•"/>
                      </a:pPr>
                      <a:r>
                        <a:rPr lang="en-US" sz="1600" dirty="0" smtClean="0"/>
                        <a:t>Business Process Performance Prediction on a Tracked Simulation Model</a:t>
                      </a:r>
                    </a:p>
                  </a:txBody>
                  <a:tcPr/>
                </a:tc>
              </a:tr>
              <a:tr h="370840">
                <a:tc>
                  <a:txBody>
                    <a:bodyPr/>
                    <a:lstStyle/>
                    <a:p>
                      <a:r>
                        <a:rPr lang="en-US" sz="1600" dirty="0" smtClean="0"/>
                        <a:t>12:00 – 13:30</a:t>
                      </a:r>
                      <a:endParaRPr lang="en-US" sz="1600" dirty="0"/>
                    </a:p>
                  </a:txBody>
                  <a:tcPr/>
                </a:tc>
                <a:tc>
                  <a:txBody>
                    <a:bodyPr/>
                    <a:lstStyle/>
                    <a:p>
                      <a:r>
                        <a:rPr lang="en-US" sz="1600" dirty="0" smtClean="0"/>
                        <a:t>Lunch</a:t>
                      </a:r>
                      <a:endParaRPr lang="en-US" sz="1600" dirty="0"/>
                    </a:p>
                  </a:txBody>
                  <a:tcPr/>
                </a:tc>
              </a:tr>
              <a:tr h="370840">
                <a:tc>
                  <a:txBody>
                    <a:bodyPr/>
                    <a:lstStyle/>
                    <a:p>
                      <a:r>
                        <a:rPr lang="en-US" sz="1600" dirty="0" smtClean="0"/>
                        <a:t>13:30 – 14:45</a:t>
                      </a:r>
                      <a:endParaRPr lang="en-US" sz="1600" dirty="0"/>
                    </a:p>
                  </a:txBody>
                  <a:tcPr/>
                </a:tc>
                <a:tc>
                  <a:txBody>
                    <a:bodyPr/>
                    <a:lstStyle/>
                    <a:p>
                      <a:r>
                        <a:rPr lang="en-US" sz="1600" baseline="0" dirty="0" smtClean="0"/>
                        <a:t>Invited Talk: An Architectural Blueprint for Service-Based Science in the Cloud (and Other Acronyms ...)</a:t>
                      </a:r>
                    </a:p>
                    <a:p>
                      <a:r>
                        <a:rPr lang="en-US" sz="1600" i="1" baseline="0" dirty="0" smtClean="0"/>
                        <a:t>Ian Gorton (Pacific Northwest National Laboratory, USA)</a:t>
                      </a:r>
                    </a:p>
                  </a:txBody>
                  <a:tcPr/>
                </a:tc>
              </a:tr>
              <a:tr h="370840">
                <a:tc>
                  <a:txBody>
                    <a:bodyPr/>
                    <a:lstStyle/>
                    <a:p>
                      <a:r>
                        <a:rPr lang="en-US" sz="1600" dirty="0" smtClean="0"/>
                        <a:t>14:45 – 15:00</a:t>
                      </a:r>
                      <a:endParaRPr lang="en-US" sz="1600" dirty="0"/>
                    </a:p>
                  </a:txBody>
                  <a:tcPr/>
                </a:tc>
                <a:tc>
                  <a:txBody>
                    <a:bodyPr/>
                    <a:lstStyle/>
                    <a:p>
                      <a:r>
                        <a:rPr lang="en-US" sz="1600" dirty="0" smtClean="0"/>
                        <a:t>Summary and Wrap-Up</a:t>
                      </a:r>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Principles of Engineering Service-Oriented Systems (So Far …)</a:t>
            </a:r>
            <a:endParaRPr lang="en-US" dirty="0"/>
          </a:p>
        </p:txBody>
      </p:sp>
      <p:sp>
        <p:nvSpPr>
          <p:cNvPr id="3" name="Content Placeholder 2"/>
          <p:cNvSpPr>
            <a:spLocks noGrp="1"/>
          </p:cNvSpPr>
          <p:nvPr>
            <p:ph idx="1"/>
          </p:nvPr>
        </p:nvSpPr>
        <p:spPr/>
        <p:txBody>
          <a:bodyPr/>
          <a:lstStyle/>
          <a:p>
            <a:r>
              <a:rPr lang="en-US" dirty="0" smtClean="0"/>
              <a:t>Think globally</a:t>
            </a:r>
          </a:p>
          <a:p>
            <a:pPr lvl="1"/>
            <a:r>
              <a:rPr lang="en-US" dirty="0" smtClean="0"/>
              <a:t>Bound instead of control behavior</a:t>
            </a:r>
          </a:p>
          <a:p>
            <a:pPr lvl="1"/>
            <a:r>
              <a:rPr lang="en-US" dirty="0" smtClean="0"/>
              <a:t>Plan for diversity</a:t>
            </a:r>
          </a:p>
          <a:p>
            <a:r>
              <a:rPr lang="en-US" dirty="0" smtClean="0"/>
              <a:t>Increase flexibility</a:t>
            </a:r>
          </a:p>
          <a:p>
            <a:r>
              <a:rPr lang="en-US" dirty="0" smtClean="0"/>
              <a:t>Reduce complexity</a:t>
            </a:r>
          </a:p>
          <a:p>
            <a:r>
              <a:rPr lang="en-US" dirty="0" smtClean="0"/>
              <a:t>Enable agility</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Keynote: Selecting SOA Pilot Projects</a:t>
            </a:r>
            <a:endParaRPr lang="en-US" dirty="0"/>
          </a:p>
        </p:txBody>
      </p:sp>
      <p:sp>
        <p:nvSpPr>
          <p:cNvPr id="4" name="Subtitle 3"/>
          <p:cNvSpPr>
            <a:spLocks noGrp="1"/>
          </p:cNvSpPr>
          <p:nvPr>
            <p:ph type="body" idx="1"/>
          </p:nvPr>
        </p:nvSpPr>
        <p:spPr/>
        <p:txBody>
          <a:bodyPr>
            <a:noAutofit/>
          </a:bodyPr>
          <a:lstStyle/>
          <a:p>
            <a:endParaRPr lang="it-IT" dirty="0" smtClean="0"/>
          </a:p>
          <a:p>
            <a:r>
              <a:rPr lang="it-IT" b="1" dirty="0" smtClean="0"/>
              <a:t>Liam O’Brien</a:t>
            </a:r>
          </a:p>
          <a:p>
            <a:r>
              <a:rPr lang="it-IT" dirty="0" smtClean="0"/>
              <a:t>CSIRO, Australia</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3714463"/>
            <a:ext cx="6629400" cy="1826363"/>
          </a:xfrm>
        </p:spPr>
        <p:txBody>
          <a:bodyPr/>
          <a:lstStyle/>
          <a:p>
            <a:r>
              <a:rPr lang="en-US" dirty="0" smtClean="0"/>
              <a:t>Session 3</a:t>
            </a:r>
            <a:endParaRPr lang="en-US" dirty="0"/>
          </a:p>
        </p:txBody>
      </p:sp>
      <p:sp>
        <p:nvSpPr>
          <p:cNvPr id="7" name="Subtitle 6"/>
          <p:cNvSpPr>
            <a:spLocks noGrp="1"/>
          </p:cNvSpPr>
          <p:nvPr>
            <p:ph type="body" idx="1"/>
          </p:nvPr>
        </p:nvSpPr>
        <p:spPr/>
        <p:txBody>
          <a:bodyPr/>
          <a:lstStyle/>
          <a:p>
            <a:r>
              <a:rPr lang="en-US" b="1" dirty="0" smtClean="0"/>
              <a:t>Manuel Carro</a:t>
            </a:r>
          </a:p>
          <a:p>
            <a:r>
              <a:rPr lang="en-US" dirty="0" smtClean="0"/>
              <a:t>Universidad </a:t>
            </a:r>
            <a:r>
              <a:rPr lang="en-US" dirty="0" err="1" smtClean="0"/>
              <a:t>Politécnica</a:t>
            </a:r>
            <a:r>
              <a:rPr lang="en-US" dirty="0" smtClean="0"/>
              <a:t> de Madrid (UPM) and IMDEA Software, Spain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Papers</a:t>
            </a:r>
          </a:p>
        </p:txBody>
      </p:sp>
      <p:sp>
        <p:nvSpPr>
          <p:cNvPr id="5" name="Content Placeholder 4"/>
          <p:cNvSpPr>
            <a:spLocks noGrp="1"/>
          </p:cNvSpPr>
          <p:nvPr>
            <p:ph idx="1"/>
          </p:nvPr>
        </p:nvSpPr>
        <p:spPr/>
        <p:txBody>
          <a:bodyPr>
            <a:normAutofit fontScale="77500" lnSpcReduction="20000"/>
          </a:bodyPr>
          <a:lstStyle/>
          <a:p>
            <a:pPr marL="465138" indent="-428625">
              <a:lnSpc>
                <a:spcPct val="120000"/>
              </a:lnSpc>
            </a:pPr>
            <a:r>
              <a:rPr lang="en-US" dirty="0" err="1" smtClean="0"/>
              <a:t>SMaRT</a:t>
            </a:r>
            <a:r>
              <a:rPr lang="en-US" dirty="0" smtClean="0"/>
              <a:t>: A Workbench for Reporting the </a:t>
            </a:r>
            <a:r>
              <a:rPr lang="en-US" dirty="0" err="1" smtClean="0"/>
              <a:t>Monitorability</a:t>
            </a:r>
            <a:r>
              <a:rPr lang="en-US" dirty="0" smtClean="0"/>
              <a:t> of Services from SLAs</a:t>
            </a:r>
          </a:p>
          <a:p>
            <a:pPr marL="465138" indent="0">
              <a:lnSpc>
                <a:spcPct val="120000"/>
              </a:lnSpc>
              <a:buNone/>
            </a:pPr>
            <a:r>
              <a:rPr lang="en-US" sz="2600" b="1" i="1" dirty="0" smtClean="0">
                <a:solidFill>
                  <a:schemeClr val="accent1">
                    <a:lumMod val="20000"/>
                    <a:lumOff val="80000"/>
                  </a:schemeClr>
                </a:solidFill>
              </a:rPr>
              <a:t>Howard Foster </a:t>
            </a:r>
            <a:r>
              <a:rPr lang="en-US" sz="2600" i="1" dirty="0" smtClean="0"/>
              <a:t>and George </a:t>
            </a:r>
            <a:r>
              <a:rPr lang="en-US" sz="2600" i="1" dirty="0" err="1" smtClean="0"/>
              <a:t>Spanoudakis</a:t>
            </a:r>
            <a:r>
              <a:rPr lang="en-US" sz="2600" i="1" dirty="0" smtClean="0"/>
              <a:t> (City University London, UK)</a:t>
            </a:r>
            <a:endParaRPr lang="en-US" i="1" dirty="0" smtClean="0"/>
          </a:p>
          <a:p>
            <a:pPr marL="465138" indent="-428625">
              <a:lnSpc>
                <a:spcPct val="120000"/>
              </a:lnSpc>
              <a:spcBef>
                <a:spcPts val="1200"/>
              </a:spcBef>
            </a:pPr>
            <a:r>
              <a:rPr lang="en-US" dirty="0" smtClean="0"/>
              <a:t>Identifying, Modifying, Creating, and Removing Monitor Rules for Service Oriented Computing</a:t>
            </a:r>
          </a:p>
          <a:p>
            <a:pPr marL="465138" indent="0">
              <a:lnSpc>
                <a:spcPct val="120000"/>
              </a:lnSpc>
              <a:buNone/>
            </a:pPr>
            <a:r>
              <a:rPr lang="en-US" sz="2600" i="1" dirty="0" smtClean="0"/>
              <a:t>Ricardo Contreras and </a:t>
            </a:r>
            <a:r>
              <a:rPr lang="en-US" sz="2600" b="1" i="1" dirty="0" smtClean="0">
                <a:solidFill>
                  <a:schemeClr val="accent1">
                    <a:lumMod val="20000"/>
                    <a:lumOff val="80000"/>
                  </a:schemeClr>
                </a:solidFill>
              </a:rPr>
              <a:t>Andrea Zisman </a:t>
            </a:r>
            <a:r>
              <a:rPr lang="en-US" sz="2600" i="1" dirty="0" smtClean="0"/>
              <a:t>(City University London, UK)</a:t>
            </a:r>
          </a:p>
          <a:p>
            <a:pPr marL="465138" indent="-428625">
              <a:lnSpc>
                <a:spcPct val="120000"/>
              </a:lnSpc>
              <a:spcBef>
                <a:spcPts val="1200"/>
              </a:spcBef>
            </a:pPr>
            <a:r>
              <a:rPr lang="en-US" dirty="0" smtClean="0"/>
              <a:t>Business Process Performance Prediction on a Tracked Simulation Model</a:t>
            </a:r>
          </a:p>
          <a:p>
            <a:pPr marL="465138" indent="0">
              <a:lnSpc>
                <a:spcPct val="120000"/>
              </a:lnSpc>
              <a:buNone/>
            </a:pPr>
            <a:r>
              <a:rPr lang="en-US" sz="2600" i="1" dirty="0" smtClean="0"/>
              <a:t>Andrei Solomon and </a:t>
            </a:r>
            <a:r>
              <a:rPr lang="en-US" sz="2600" b="1" i="1" dirty="0" smtClean="0">
                <a:solidFill>
                  <a:schemeClr val="accent1">
                    <a:lumMod val="20000"/>
                    <a:lumOff val="80000"/>
                  </a:schemeClr>
                </a:solidFill>
              </a:rPr>
              <a:t>Marin Litoiu </a:t>
            </a:r>
            <a:r>
              <a:rPr lang="en-US" sz="2600" i="1" dirty="0" smtClean="0"/>
              <a:t>(York University, Canada)</a:t>
            </a:r>
            <a:endParaRPr lang="en-US" sz="2600" i="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r>
              <a:rPr lang="en-US" sz="3200" dirty="0" smtClean="0"/>
              <a:t>Invited Talk:  An Architectural Blueprint for Service-Based Science in the Cloud (and Other Acronyms ...)</a:t>
            </a:r>
            <a:endParaRPr lang="en-US" sz="3200" dirty="0"/>
          </a:p>
        </p:txBody>
      </p:sp>
      <p:sp>
        <p:nvSpPr>
          <p:cNvPr id="7" name="Subtitle 6"/>
          <p:cNvSpPr>
            <a:spLocks noGrp="1"/>
          </p:cNvSpPr>
          <p:nvPr>
            <p:ph type="body" idx="1"/>
          </p:nvPr>
        </p:nvSpPr>
        <p:spPr>
          <a:xfrm>
            <a:off x="685800" y="2413230"/>
            <a:ext cx="6629400" cy="1066688"/>
          </a:xfrm>
        </p:spPr>
        <p:txBody>
          <a:bodyPr/>
          <a:lstStyle/>
          <a:p>
            <a:r>
              <a:rPr lang="en-US" b="1" dirty="0" smtClean="0"/>
              <a:t>Ian Gorton</a:t>
            </a:r>
          </a:p>
          <a:p>
            <a:r>
              <a:rPr lang="en-US" dirty="0" smtClean="0"/>
              <a:t>Pacific Northwest National Laboratory, USA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1143000"/>
          </a:xfrm>
        </p:spPr>
        <p:txBody>
          <a:bodyPr/>
          <a:lstStyle/>
          <a:p>
            <a:r>
              <a:rPr lang="en-US" dirty="0" smtClean="0"/>
              <a:t>Agenda Day 1</a:t>
            </a:r>
            <a:endParaRPr lang="en-US" dirty="0"/>
          </a:p>
        </p:txBody>
      </p:sp>
      <p:graphicFrame>
        <p:nvGraphicFramePr>
          <p:cNvPr id="4" name="Content Placeholder 3"/>
          <p:cNvGraphicFramePr>
            <a:graphicFrameLocks noGrp="1"/>
          </p:cNvGraphicFramePr>
          <p:nvPr>
            <p:ph idx="1"/>
          </p:nvPr>
        </p:nvGraphicFramePr>
        <p:xfrm>
          <a:off x="457200" y="1315328"/>
          <a:ext cx="7828671" cy="5019040"/>
        </p:xfrm>
        <a:graphic>
          <a:graphicData uri="http://schemas.openxmlformats.org/drawingml/2006/table">
            <a:tbl>
              <a:tblPr bandRow="1">
                <a:tableStyleId>{5C22544A-7EE6-4342-B048-85BDC9FD1C3A}</a:tableStyleId>
              </a:tblPr>
              <a:tblGrid>
                <a:gridCol w="1431968"/>
                <a:gridCol w="6396703"/>
              </a:tblGrid>
              <a:tr h="370840">
                <a:tc>
                  <a:txBody>
                    <a:bodyPr/>
                    <a:lstStyle/>
                    <a:p>
                      <a:r>
                        <a:rPr lang="en-US" sz="1600" dirty="0" smtClean="0"/>
                        <a:t>08:30 – 08:45</a:t>
                      </a:r>
                      <a:endParaRPr lang="en-US" sz="1600" dirty="0"/>
                    </a:p>
                  </a:txBody>
                  <a:tcPr marL="91053" marR="91053"/>
                </a:tc>
                <a:tc>
                  <a:txBody>
                    <a:bodyPr/>
                    <a:lstStyle/>
                    <a:p>
                      <a:r>
                        <a:rPr lang="en-US" sz="1600" dirty="0" smtClean="0"/>
                        <a:t>Welcome and Introductions</a:t>
                      </a:r>
                    </a:p>
                  </a:txBody>
                  <a:tcPr marL="91053" marR="91053"/>
                </a:tc>
              </a:tr>
              <a:tr h="370840">
                <a:tc>
                  <a:txBody>
                    <a:bodyPr/>
                    <a:lstStyle/>
                    <a:p>
                      <a:r>
                        <a:rPr lang="en-US" sz="1600" dirty="0" smtClean="0"/>
                        <a:t>08:45 – 10:00</a:t>
                      </a:r>
                      <a:endParaRPr lang="en-US" sz="1600" dirty="0"/>
                    </a:p>
                  </a:txBody>
                  <a:tcPr marL="91053" marR="91053"/>
                </a:tc>
                <a:tc>
                  <a:txBody>
                    <a:bodyPr/>
                    <a:lstStyle/>
                    <a:p>
                      <a:r>
                        <a:rPr lang="en-US" sz="1600" dirty="0" smtClean="0"/>
                        <a:t>Keynote: Can Global Software Engineering and Service-Oriented Architectures Benefit From Each Other?</a:t>
                      </a:r>
                    </a:p>
                    <a:p>
                      <a:r>
                        <a:rPr lang="it-IT" sz="1600" i="1" dirty="0" smtClean="0"/>
                        <a:t>Elisabetta Di Nitto (Politecnico di Mlano, Italy)</a:t>
                      </a:r>
                      <a:endParaRPr lang="en-US" sz="1600" i="1" dirty="0"/>
                    </a:p>
                  </a:txBody>
                  <a:tcPr marL="91053" marR="91053"/>
                </a:tc>
              </a:tr>
              <a:tr h="370840">
                <a:tc>
                  <a:txBody>
                    <a:bodyPr/>
                    <a:lstStyle/>
                    <a:p>
                      <a:r>
                        <a:rPr lang="en-US" sz="1600" dirty="0" smtClean="0"/>
                        <a:t>10:00 – 10:30</a:t>
                      </a:r>
                      <a:endParaRPr lang="en-US" sz="1600" dirty="0"/>
                    </a:p>
                  </a:txBody>
                  <a:tcPr marL="91053" marR="91053"/>
                </a:tc>
                <a:tc>
                  <a:txBody>
                    <a:bodyPr/>
                    <a:lstStyle/>
                    <a:p>
                      <a:r>
                        <a:rPr lang="en-US" sz="1600" dirty="0" smtClean="0"/>
                        <a:t>Coffee</a:t>
                      </a:r>
                      <a:r>
                        <a:rPr lang="en-US" sz="1600" baseline="0" dirty="0" smtClean="0"/>
                        <a:t> Break</a:t>
                      </a:r>
                      <a:endParaRPr lang="en-US" sz="1600" dirty="0"/>
                    </a:p>
                  </a:txBody>
                  <a:tcPr marL="91053" marR="91053"/>
                </a:tc>
              </a:tr>
              <a:tr h="370840">
                <a:tc>
                  <a:txBody>
                    <a:bodyPr/>
                    <a:lstStyle/>
                    <a:p>
                      <a:r>
                        <a:rPr lang="en-US" sz="1600" dirty="0" smtClean="0"/>
                        <a:t>10:30 – 12:00</a:t>
                      </a:r>
                      <a:endParaRPr lang="en-US" sz="1600" dirty="0"/>
                    </a:p>
                  </a:txBody>
                  <a:tcPr marL="91053" marR="91053"/>
                </a:tc>
                <a:tc>
                  <a:txBody>
                    <a:bodyPr/>
                    <a:lstStyle/>
                    <a:p>
                      <a:r>
                        <a:rPr lang="en-US" sz="1600" dirty="0" smtClean="0"/>
                        <a:t>Session 1</a:t>
                      </a:r>
                    </a:p>
                    <a:p>
                      <a:pPr marL="228600" indent="-228600">
                        <a:buFont typeface="Arial" pitchFamily="34" charset="0"/>
                        <a:buChar char="•"/>
                      </a:pPr>
                      <a:r>
                        <a:rPr lang="en-US" sz="1600" dirty="0" err="1" smtClean="0"/>
                        <a:t>Tweetflows</a:t>
                      </a:r>
                      <a:r>
                        <a:rPr lang="en-US" sz="1600" dirty="0" smtClean="0"/>
                        <a:t> - Flexible Workflows with Twitter</a:t>
                      </a:r>
                    </a:p>
                    <a:p>
                      <a:pPr marL="228600" marR="0"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dirty="0" smtClean="0"/>
                        <a:t>Evaluating the Compatibility of Conversational Service Interactions</a:t>
                      </a:r>
                    </a:p>
                  </a:txBody>
                  <a:tcPr marL="91053" marR="91053"/>
                </a:tc>
              </a:tr>
              <a:tr h="370840">
                <a:tc>
                  <a:txBody>
                    <a:bodyPr/>
                    <a:lstStyle/>
                    <a:p>
                      <a:r>
                        <a:rPr lang="en-US" sz="1600" dirty="0" smtClean="0"/>
                        <a:t>12:00 – 13:30</a:t>
                      </a:r>
                      <a:endParaRPr lang="en-US" sz="1600" dirty="0"/>
                    </a:p>
                  </a:txBody>
                  <a:tcPr marL="91053" marR="91053"/>
                </a:tc>
                <a:tc>
                  <a:txBody>
                    <a:bodyPr/>
                    <a:lstStyle/>
                    <a:p>
                      <a:r>
                        <a:rPr lang="en-US" sz="1600" dirty="0" smtClean="0"/>
                        <a:t>Lunch</a:t>
                      </a:r>
                      <a:endParaRPr lang="en-US" sz="1600" dirty="0"/>
                    </a:p>
                  </a:txBody>
                  <a:tcPr marL="91053" marR="91053"/>
                </a:tc>
              </a:tr>
              <a:tr h="370840">
                <a:tc>
                  <a:txBody>
                    <a:bodyPr/>
                    <a:lstStyle/>
                    <a:p>
                      <a:r>
                        <a:rPr lang="en-US" sz="1600" dirty="0" smtClean="0"/>
                        <a:t>13:30 – 15:00</a:t>
                      </a:r>
                      <a:endParaRPr lang="en-US" sz="1600" dirty="0"/>
                    </a:p>
                  </a:txBody>
                  <a:tcPr marL="91053" marR="91053"/>
                </a:tc>
                <a:tc>
                  <a:txBody>
                    <a:bodyPr/>
                    <a:lstStyle/>
                    <a:p>
                      <a:r>
                        <a:rPr lang="en-US" sz="1600" dirty="0" smtClean="0"/>
                        <a:t>Session 2      </a:t>
                      </a:r>
                    </a:p>
                    <a:p>
                      <a:pPr marL="228600" marR="0"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dirty="0" smtClean="0"/>
                        <a:t>Engineering Multi-Tenant Software-as-a-Service Systems</a:t>
                      </a:r>
                    </a:p>
                    <a:p>
                      <a:pPr marL="228600" indent="-228600">
                        <a:buFont typeface="Arial" pitchFamily="34" charset="0"/>
                        <a:buChar char="•"/>
                      </a:pPr>
                      <a:r>
                        <a:rPr lang="en-US" sz="1600" dirty="0" smtClean="0"/>
                        <a:t>Towards Efficient Measuring of Web Services API Coverage</a:t>
                      </a:r>
                    </a:p>
                    <a:p>
                      <a:pPr marL="228600" indent="-228600">
                        <a:buFont typeface="Arial" pitchFamily="34" charset="0"/>
                        <a:buChar char="•"/>
                      </a:pPr>
                      <a:r>
                        <a:rPr lang="en-US" sz="1600" dirty="0" smtClean="0"/>
                        <a:t>Architecture-based Reliability Analysis of Web Services in Multilayer Environments</a:t>
                      </a:r>
                    </a:p>
                  </a:txBody>
                  <a:tcPr marL="91053" marR="91053"/>
                </a:tc>
              </a:tr>
              <a:tr h="370840">
                <a:tc>
                  <a:txBody>
                    <a:bodyPr/>
                    <a:lstStyle/>
                    <a:p>
                      <a:r>
                        <a:rPr lang="en-US" sz="1600" dirty="0" smtClean="0"/>
                        <a:t>15:00 – 15:30</a:t>
                      </a:r>
                      <a:endParaRPr lang="en-US" sz="1600" dirty="0"/>
                    </a:p>
                  </a:txBody>
                  <a:tcPr marL="91053" marR="91053"/>
                </a:tc>
                <a:tc>
                  <a:txBody>
                    <a:bodyPr/>
                    <a:lstStyle/>
                    <a:p>
                      <a:r>
                        <a:rPr lang="en-US" sz="1600" dirty="0" smtClean="0"/>
                        <a:t>Coffee</a:t>
                      </a:r>
                      <a:r>
                        <a:rPr lang="en-US" sz="1600" baseline="0" dirty="0" smtClean="0"/>
                        <a:t> Break</a:t>
                      </a:r>
                      <a:endParaRPr lang="en-US" sz="1600" dirty="0"/>
                    </a:p>
                  </a:txBody>
                  <a:tcPr marL="91053" marR="91053"/>
                </a:tc>
              </a:tr>
              <a:tr h="370840">
                <a:tc>
                  <a:txBody>
                    <a:bodyPr/>
                    <a:lstStyle/>
                    <a:p>
                      <a:r>
                        <a:rPr lang="en-US" sz="1600" dirty="0" smtClean="0"/>
                        <a:t>15:30 – 17:00</a:t>
                      </a:r>
                      <a:endParaRPr lang="en-US" sz="1600" dirty="0"/>
                    </a:p>
                  </a:txBody>
                  <a:tcPr marL="91053" marR="91053"/>
                </a:tc>
                <a:tc>
                  <a:txBody>
                    <a:bodyPr/>
                    <a:lstStyle/>
                    <a:p>
                      <a:r>
                        <a:rPr lang="en-US" sz="1600" dirty="0" smtClean="0"/>
                        <a:t>Panel: Proposed Areas of Research to Improve the State of the Practice in Service-Oriented Systems Engineering</a:t>
                      </a:r>
                      <a:endParaRPr lang="en-US" sz="1600" dirty="0"/>
                    </a:p>
                  </a:txBody>
                  <a:tcPr marL="91053" marR="91053"/>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1143000"/>
          </a:xfrm>
        </p:spPr>
        <p:txBody>
          <a:bodyPr/>
          <a:lstStyle/>
          <a:p>
            <a:r>
              <a:rPr lang="en-US" dirty="0" smtClean="0"/>
              <a:t>Agenda Day 2</a:t>
            </a:r>
            <a:endParaRPr lang="en-US" dirty="0"/>
          </a:p>
        </p:txBody>
      </p:sp>
      <p:graphicFrame>
        <p:nvGraphicFramePr>
          <p:cNvPr id="4" name="Content Placeholder 3"/>
          <p:cNvGraphicFramePr>
            <a:graphicFrameLocks noGrp="1"/>
          </p:cNvGraphicFramePr>
          <p:nvPr>
            <p:ph idx="1"/>
          </p:nvPr>
        </p:nvGraphicFramePr>
        <p:xfrm>
          <a:off x="457200" y="1478284"/>
          <a:ext cx="7499350" cy="4683760"/>
        </p:xfrm>
        <a:graphic>
          <a:graphicData uri="http://schemas.openxmlformats.org/drawingml/2006/table">
            <a:tbl>
              <a:tblPr bandRow="1">
                <a:tableStyleId>{5C22544A-7EE6-4342-B048-85BDC9FD1C3A}</a:tableStyleId>
              </a:tblPr>
              <a:tblGrid>
                <a:gridCol w="1531257"/>
                <a:gridCol w="5968093"/>
              </a:tblGrid>
              <a:tr h="370840">
                <a:tc>
                  <a:txBody>
                    <a:bodyPr/>
                    <a:lstStyle/>
                    <a:p>
                      <a:r>
                        <a:rPr lang="en-US" sz="1600" dirty="0" smtClean="0"/>
                        <a:t>08:30 – 08:45</a:t>
                      </a:r>
                      <a:endParaRPr lang="en-US" sz="1600" dirty="0"/>
                    </a:p>
                  </a:txBody>
                  <a:tcPr/>
                </a:tc>
                <a:tc>
                  <a:txBody>
                    <a:bodyPr/>
                    <a:lstStyle/>
                    <a:p>
                      <a:r>
                        <a:rPr lang="en-US" sz="1600" dirty="0" smtClean="0"/>
                        <a:t>Welcome</a:t>
                      </a:r>
                    </a:p>
                  </a:txBody>
                  <a:tcPr/>
                </a:tc>
              </a:tr>
              <a:tr h="370840">
                <a:tc>
                  <a:txBody>
                    <a:bodyPr/>
                    <a:lstStyle/>
                    <a:p>
                      <a:r>
                        <a:rPr lang="en-US" sz="1600" dirty="0" smtClean="0"/>
                        <a:t>08:45 – 10:00</a:t>
                      </a:r>
                      <a:endParaRPr lang="en-US" sz="1600" dirty="0"/>
                    </a:p>
                  </a:txBody>
                  <a:tcPr/>
                </a:tc>
                <a:tc>
                  <a:txBody>
                    <a:bodyPr/>
                    <a:lstStyle/>
                    <a:p>
                      <a:r>
                        <a:rPr lang="en-US" sz="1600" dirty="0" smtClean="0"/>
                        <a:t>Keynote: Selecting SOA Pilot Projects</a:t>
                      </a:r>
                    </a:p>
                    <a:p>
                      <a:r>
                        <a:rPr lang="it-IT" sz="1600" i="1" dirty="0" smtClean="0"/>
                        <a:t>Liam O'Brien (CSIRO, Australia)</a:t>
                      </a:r>
                      <a:endParaRPr lang="en-US" sz="1600" i="1" dirty="0"/>
                    </a:p>
                  </a:txBody>
                  <a:tcPr/>
                </a:tc>
              </a:tr>
              <a:tr h="370840">
                <a:tc>
                  <a:txBody>
                    <a:bodyPr/>
                    <a:lstStyle/>
                    <a:p>
                      <a:r>
                        <a:rPr lang="en-US" sz="1600" dirty="0" smtClean="0"/>
                        <a:t>10:00 – 10:30</a:t>
                      </a:r>
                      <a:endParaRPr lang="en-US" sz="1600" dirty="0"/>
                    </a:p>
                  </a:txBody>
                  <a:tcPr/>
                </a:tc>
                <a:tc>
                  <a:txBody>
                    <a:bodyPr/>
                    <a:lstStyle/>
                    <a:p>
                      <a:r>
                        <a:rPr lang="en-US" sz="1600" dirty="0" smtClean="0"/>
                        <a:t>Coffee</a:t>
                      </a:r>
                      <a:r>
                        <a:rPr lang="en-US" sz="1600" baseline="0" dirty="0" smtClean="0"/>
                        <a:t> Break</a:t>
                      </a:r>
                      <a:endParaRPr lang="en-US" sz="1600" dirty="0"/>
                    </a:p>
                  </a:txBody>
                  <a:tcPr/>
                </a:tc>
              </a:tr>
              <a:tr h="370840">
                <a:tc>
                  <a:txBody>
                    <a:bodyPr/>
                    <a:lstStyle/>
                    <a:p>
                      <a:r>
                        <a:rPr lang="en-US" sz="1600" dirty="0" smtClean="0"/>
                        <a:t>10:30 – 12:00</a:t>
                      </a:r>
                      <a:endParaRPr lang="en-US" sz="1600" dirty="0"/>
                    </a:p>
                  </a:txBody>
                  <a:tcPr/>
                </a:tc>
                <a:tc>
                  <a:txBody>
                    <a:bodyPr/>
                    <a:lstStyle/>
                    <a:p>
                      <a:pPr marL="228600" indent="-228600">
                        <a:buFont typeface="Arial" pitchFamily="34" charset="0"/>
                        <a:buNone/>
                      </a:pPr>
                      <a:r>
                        <a:rPr lang="en-US" sz="1600" dirty="0" smtClean="0"/>
                        <a:t>Session 3</a:t>
                      </a:r>
                    </a:p>
                    <a:p>
                      <a:pPr marL="228600" indent="-228600">
                        <a:buFont typeface="Arial" pitchFamily="34" charset="0"/>
                        <a:buChar char="•"/>
                      </a:pPr>
                      <a:r>
                        <a:rPr lang="en-US" sz="1600" dirty="0" err="1" smtClean="0"/>
                        <a:t>SMaRT</a:t>
                      </a:r>
                      <a:r>
                        <a:rPr lang="en-US" sz="1600" dirty="0" smtClean="0"/>
                        <a:t>: A Workbench for Reporting the </a:t>
                      </a:r>
                      <a:r>
                        <a:rPr lang="en-US" sz="1600" dirty="0" err="1" smtClean="0"/>
                        <a:t>Monitorability</a:t>
                      </a:r>
                      <a:r>
                        <a:rPr lang="en-US" sz="1600" dirty="0" smtClean="0"/>
                        <a:t> of Services from SLAs</a:t>
                      </a:r>
                    </a:p>
                    <a:p>
                      <a:pPr marL="228600" indent="-228600">
                        <a:buFont typeface="Arial" pitchFamily="34" charset="0"/>
                        <a:buChar char="•"/>
                      </a:pPr>
                      <a:r>
                        <a:rPr lang="en-US" sz="1600" dirty="0" smtClean="0"/>
                        <a:t>Identifying, Modifying, Creating, and Removing Monitor Rules for Service Oriented Computing</a:t>
                      </a:r>
                    </a:p>
                    <a:p>
                      <a:pPr marL="228600" indent="-228600">
                        <a:buFont typeface="Arial" pitchFamily="34" charset="0"/>
                        <a:buChar char="•"/>
                      </a:pPr>
                      <a:r>
                        <a:rPr lang="en-US" sz="1600" dirty="0" smtClean="0"/>
                        <a:t>Business Process Performance Prediction on a Tracked Simulation Model</a:t>
                      </a:r>
                    </a:p>
                  </a:txBody>
                  <a:tcPr/>
                </a:tc>
              </a:tr>
              <a:tr h="370840">
                <a:tc>
                  <a:txBody>
                    <a:bodyPr/>
                    <a:lstStyle/>
                    <a:p>
                      <a:r>
                        <a:rPr lang="en-US" sz="1600" dirty="0" smtClean="0"/>
                        <a:t>12:00 – 13:30</a:t>
                      </a:r>
                      <a:endParaRPr lang="en-US" sz="1600" dirty="0"/>
                    </a:p>
                  </a:txBody>
                  <a:tcPr/>
                </a:tc>
                <a:tc>
                  <a:txBody>
                    <a:bodyPr/>
                    <a:lstStyle/>
                    <a:p>
                      <a:r>
                        <a:rPr lang="en-US" sz="1600" dirty="0" smtClean="0"/>
                        <a:t>Lunch</a:t>
                      </a:r>
                      <a:endParaRPr lang="en-US" sz="1600" dirty="0"/>
                    </a:p>
                  </a:txBody>
                  <a:tcPr/>
                </a:tc>
              </a:tr>
              <a:tr h="370840">
                <a:tc>
                  <a:txBody>
                    <a:bodyPr/>
                    <a:lstStyle/>
                    <a:p>
                      <a:r>
                        <a:rPr lang="en-US" sz="1600" dirty="0" smtClean="0"/>
                        <a:t>13:30 – 14:45</a:t>
                      </a:r>
                      <a:endParaRPr lang="en-US" sz="1600" dirty="0"/>
                    </a:p>
                  </a:txBody>
                  <a:tcPr/>
                </a:tc>
                <a:tc>
                  <a:txBody>
                    <a:bodyPr/>
                    <a:lstStyle/>
                    <a:p>
                      <a:r>
                        <a:rPr lang="en-US" sz="1600" baseline="0" dirty="0" smtClean="0"/>
                        <a:t>Invited Talk: An Architectural Blueprint for Service-Based Science in the Cloud (and Other Acronyms ...)</a:t>
                      </a:r>
                    </a:p>
                    <a:p>
                      <a:r>
                        <a:rPr lang="en-US" sz="1600" i="1" baseline="0" dirty="0" smtClean="0"/>
                        <a:t>Ian Gorton (Pacific Northwest National Laboratory, USA)</a:t>
                      </a:r>
                    </a:p>
                  </a:txBody>
                  <a:tcPr/>
                </a:tc>
              </a:tr>
              <a:tr h="370840">
                <a:tc>
                  <a:txBody>
                    <a:bodyPr/>
                    <a:lstStyle/>
                    <a:p>
                      <a:r>
                        <a:rPr lang="en-US" sz="1600" dirty="0" smtClean="0"/>
                        <a:t>14:45 – 15:00</a:t>
                      </a:r>
                      <a:endParaRPr lang="en-US" sz="1600" dirty="0"/>
                    </a:p>
                  </a:txBody>
                  <a:tcPr/>
                </a:tc>
                <a:tc>
                  <a:txBody>
                    <a:bodyPr/>
                    <a:lstStyle/>
                    <a:p>
                      <a:r>
                        <a:rPr lang="en-US" sz="1600" dirty="0" smtClean="0"/>
                        <a:t>Summary and Wrap-Up</a:t>
                      </a:r>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normAutofit/>
          </a:bodyPr>
          <a:lstStyle/>
          <a:p>
            <a:r>
              <a:rPr lang="en-US" sz="2400" dirty="0" smtClean="0"/>
              <a:t>Service-oriented systems represent a new class of software system </a:t>
            </a:r>
          </a:p>
          <a:p>
            <a:pPr lvl="1"/>
            <a:r>
              <a:rPr lang="en-US" sz="2000" dirty="0" smtClean="0"/>
              <a:t>Software is used and integrated as external, loosely-coupled services rather than being physically integrated and owned permanently</a:t>
            </a:r>
          </a:p>
          <a:p>
            <a:r>
              <a:rPr lang="en-US" sz="2400" dirty="0" smtClean="0"/>
              <a:t>However, service orientation poses challenges to more traditional approaches to software development</a:t>
            </a:r>
          </a:p>
          <a:p>
            <a:pPr lvl="1"/>
            <a:r>
              <a:rPr lang="en-US" sz="2000" dirty="0" smtClean="0"/>
              <a:t>Lack of homogeneity of its basic components</a:t>
            </a:r>
          </a:p>
          <a:p>
            <a:pPr lvl="1"/>
            <a:r>
              <a:rPr lang="en-US" sz="2000" dirty="0" smtClean="0"/>
              <a:t>Changing business and deployment environments</a:t>
            </a:r>
            <a:endParaRPr 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Workshop Goals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Provide a forum for presenting and discussing possibilities of synergy between Software Engineering (SE) technologies and Service-Oriented Computing (SOC) that are beneficial to both fields</a:t>
            </a:r>
          </a:p>
          <a:p>
            <a:r>
              <a:rPr lang="en-US" dirty="0" smtClean="0"/>
              <a:t>Bring together researchers and practitioners working in the area of engineering service-oriented systems to discuss</a:t>
            </a:r>
          </a:p>
          <a:p>
            <a:pPr lvl="1"/>
            <a:r>
              <a:rPr lang="en-US" dirty="0" smtClean="0"/>
              <a:t>Research challenges</a:t>
            </a:r>
          </a:p>
          <a:p>
            <a:pPr lvl="1"/>
            <a:r>
              <a:rPr lang="en-US" dirty="0" smtClean="0"/>
              <a:t>Recent developments</a:t>
            </a:r>
          </a:p>
          <a:p>
            <a:pPr lvl="1"/>
            <a:r>
              <a:rPr lang="en-US" dirty="0" smtClean="0"/>
              <a:t>Novel applications</a:t>
            </a:r>
          </a:p>
          <a:p>
            <a:pPr lvl="1"/>
            <a:r>
              <a:rPr lang="en-US" dirty="0" smtClean="0"/>
              <a:t>Methods, techniques and tools </a:t>
            </a:r>
          </a:p>
          <a:p>
            <a:pPr lvl="1"/>
            <a:r>
              <a:rPr lang="en-US" dirty="0" smtClean="0"/>
              <a:t>Theoretical foundations</a:t>
            </a:r>
          </a:p>
          <a:p>
            <a:pPr lvl="1"/>
            <a:r>
              <a:rPr lang="en-US" dirty="0" smtClean="0"/>
              <a:t>Empirical studies</a:t>
            </a:r>
          </a:p>
          <a:p>
            <a:pPr lvl="1"/>
            <a:r>
              <a:rPr lang="en-US" dirty="0" smtClean="0"/>
              <a:t>Experiences</a:t>
            </a:r>
          </a:p>
          <a:p>
            <a:pPr lvl="1"/>
            <a:r>
              <a:rPr lang="en-US" dirty="0" smtClean="0"/>
              <a:t>Lessons learned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70648" cy="1143000"/>
          </a:xfrm>
        </p:spPr>
        <p:txBody>
          <a:bodyPr/>
          <a:lstStyle/>
          <a:p>
            <a:r>
              <a:rPr lang="en-US" dirty="0" smtClean="0"/>
              <a:t>Workshop History</a:t>
            </a:r>
            <a:endParaRPr lang="en-US" dirty="0"/>
          </a:p>
        </p:txBody>
      </p:sp>
      <p:cxnSp>
        <p:nvCxnSpPr>
          <p:cNvPr id="6" name="Straight Connector 5"/>
          <p:cNvCxnSpPr/>
          <p:nvPr/>
        </p:nvCxnSpPr>
        <p:spPr>
          <a:xfrm>
            <a:off x="2363369" y="3940124"/>
            <a:ext cx="3924886"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flipH="1" flipV="1">
            <a:off x="2193207" y="3940124"/>
            <a:ext cx="3048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644197" y="4092524"/>
            <a:ext cx="1402820" cy="338554"/>
          </a:xfrm>
          <a:prstGeom prst="rect">
            <a:avLst/>
          </a:prstGeom>
          <a:noFill/>
        </p:spPr>
        <p:txBody>
          <a:bodyPr wrap="none" rtlCol="0">
            <a:spAutoFit/>
          </a:bodyPr>
          <a:lstStyle/>
          <a:p>
            <a:r>
              <a:rPr lang="en-US" sz="1600" dirty="0" smtClean="0"/>
              <a:t>SDSOA 2007</a:t>
            </a:r>
            <a:endParaRPr lang="en-US" sz="1600" dirty="0"/>
          </a:p>
        </p:txBody>
      </p:sp>
      <p:sp>
        <p:nvSpPr>
          <p:cNvPr id="15" name="TextBox 14"/>
          <p:cNvSpPr txBox="1"/>
          <p:nvPr/>
        </p:nvSpPr>
        <p:spPr>
          <a:xfrm>
            <a:off x="1431207" y="4494074"/>
            <a:ext cx="1828800" cy="1615827"/>
          </a:xfrm>
          <a:prstGeom prst="rect">
            <a:avLst/>
          </a:prstGeom>
          <a:noFill/>
          <a:ln w="25400">
            <a:solidFill>
              <a:schemeClr val="accent1">
                <a:shade val="60000"/>
                <a:satMod val="300000"/>
              </a:schemeClr>
            </a:solidFill>
          </a:ln>
        </p:spPr>
        <p:txBody>
          <a:bodyPr wrap="square" rtlCol="0">
            <a:spAutoFit/>
          </a:bodyPr>
          <a:lstStyle/>
          <a:p>
            <a:pPr marL="117475" indent="-117475" algn="ctr">
              <a:buFont typeface="Arial" pitchFamily="34" charset="0"/>
              <a:buChar char="•"/>
            </a:pPr>
            <a:r>
              <a:rPr lang="en-US" sz="1100" dirty="0" smtClean="0"/>
              <a:t>Organizers from Software Engineering Institute, IBM Canada, European Software Institute and the University of Waterloo</a:t>
            </a:r>
          </a:p>
          <a:p>
            <a:pPr marL="117475" indent="-117475" algn="ctr">
              <a:buFont typeface="Arial" pitchFamily="34" charset="0"/>
              <a:buChar char="•"/>
            </a:pPr>
            <a:r>
              <a:rPr lang="en-US" sz="1100" dirty="0" smtClean="0"/>
              <a:t>presentation of results from a SOA Research Agenda IRAD project</a:t>
            </a:r>
          </a:p>
        </p:txBody>
      </p:sp>
      <p:cxnSp>
        <p:nvCxnSpPr>
          <p:cNvPr id="16" name="Straight Connector 15"/>
          <p:cNvCxnSpPr/>
          <p:nvPr/>
        </p:nvCxnSpPr>
        <p:spPr>
          <a:xfrm rot="5400000" flipH="1" flipV="1">
            <a:off x="3888787" y="3940124"/>
            <a:ext cx="3048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339777" y="4092524"/>
            <a:ext cx="1402820" cy="338554"/>
          </a:xfrm>
          <a:prstGeom prst="rect">
            <a:avLst/>
          </a:prstGeom>
          <a:noFill/>
        </p:spPr>
        <p:txBody>
          <a:bodyPr wrap="none" rtlCol="0">
            <a:spAutoFit/>
          </a:bodyPr>
          <a:lstStyle/>
          <a:p>
            <a:r>
              <a:rPr lang="en-US" sz="1600" dirty="0" smtClean="0"/>
              <a:t>SDSOA 2008</a:t>
            </a:r>
            <a:endParaRPr lang="en-US" sz="1600" dirty="0"/>
          </a:p>
        </p:txBody>
      </p:sp>
      <p:sp>
        <p:nvSpPr>
          <p:cNvPr id="19" name="TextBox 18"/>
          <p:cNvSpPr txBox="1"/>
          <p:nvPr/>
        </p:nvSpPr>
        <p:spPr>
          <a:xfrm>
            <a:off x="3371838" y="4494074"/>
            <a:ext cx="1338699" cy="1277273"/>
          </a:xfrm>
          <a:prstGeom prst="rect">
            <a:avLst/>
          </a:prstGeom>
          <a:noFill/>
          <a:ln w="25400">
            <a:solidFill>
              <a:schemeClr val="accent1">
                <a:shade val="60000"/>
                <a:satMod val="300000"/>
              </a:schemeClr>
            </a:solidFill>
          </a:ln>
        </p:spPr>
        <p:txBody>
          <a:bodyPr wrap="square" rtlCol="0">
            <a:spAutoFit/>
          </a:bodyPr>
          <a:lstStyle/>
          <a:p>
            <a:pPr marL="117475" indent="-117475" algn="ctr">
              <a:buFont typeface="Arial" pitchFamily="34" charset="0"/>
              <a:buChar char="•"/>
            </a:pPr>
            <a:r>
              <a:rPr lang="en-US" sz="1100" dirty="0" smtClean="0"/>
              <a:t>Research agenda was used as the framework for the workshop</a:t>
            </a:r>
          </a:p>
          <a:p>
            <a:pPr marL="117475" indent="-117475" algn="ctr">
              <a:buFont typeface="Arial" pitchFamily="34" charset="0"/>
              <a:buChar char="•"/>
            </a:pPr>
            <a:r>
              <a:rPr lang="en-US" sz="1100" dirty="0" smtClean="0"/>
              <a:t>Updates were presented</a:t>
            </a:r>
          </a:p>
        </p:txBody>
      </p:sp>
      <p:cxnSp>
        <p:nvCxnSpPr>
          <p:cNvPr id="21" name="Straight Connector 20"/>
          <p:cNvCxnSpPr/>
          <p:nvPr/>
        </p:nvCxnSpPr>
        <p:spPr>
          <a:xfrm>
            <a:off x="914400" y="3116524"/>
            <a:ext cx="5373855"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flipH="1" flipV="1">
            <a:off x="5370135" y="3116524"/>
            <a:ext cx="3048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821061" y="2558700"/>
            <a:ext cx="1402948" cy="338554"/>
          </a:xfrm>
          <a:prstGeom prst="rect">
            <a:avLst/>
          </a:prstGeom>
          <a:noFill/>
        </p:spPr>
        <p:txBody>
          <a:bodyPr wrap="none" rtlCol="0">
            <a:spAutoFit/>
          </a:bodyPr>
          <a:lstStyle/>
          <a:p>
            <a:r>
              <a:rPr lang="en-US" sz="1600" dirty="0" smtClean="0"/>
              <a:t>PESOS 2009</a:t>
            </a:r>
            <a:endParaRPr lang="en-US" sz="1600" dirty="0"/>
          </a:p>
        </p:txBody>
      </p:sp>
      <p:cxnSp>
        <p:nvCxnSpPr>
          <p:cNvPr id="25" name="Straight Connector 24"/>
          <p:cNvCxnSpPr/>
          <p:nvPr/>
        </p:nvCxnSpPr>
        <p:spPr>
          <a:xfrm rot="5400000" flipH="1" flipV="1">
            <a:off x="5370135" y="3940124"/>
            <a:ext cx="3048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821061" y="4092524"/>
            <a:ext cx="1402948" cy="338554"/>
          </a:xfrm>
          <a:prstGeom prst="rect">
            <a:avLst/>
          </a:prstGeom>
          <a:noFill/>
        </p:spPr>
        <p:txBody>
          <a:bodyPr wrap="none" rtlCol="0">
            <a:spAutoFit/>
          </a:bodyPr>
          <a:lstStyle/>
          <a:p>
            <a:r>
              <a:rPr lang="en-US" sz="1600" dirty="0" smtClean="0"/>
              <a:t>PESOS 2009</a:t>
            </a:r>
            <a:endParaRPr lang="en-US" sz="1600" dirty="0"/>
          </a:p>
        </p:txBody>
      </p:sp>
      <p:sp>
        <p:nvSpPr>
          <p:cNvPr id="27" name="TextBox 26"/>
          <p:cNvSpPr txBox="1"/>
          <p:nvPr/>
        </p:nvSpPr>
        <p:spPr>
          <a:xfrm>
            <a:off x="4648369" y="1352145"/>
            <a:ext cx="1748333" cy="1107996"/>
          </a:xfrm>
          <a:prstGeom prst="rect">
            <a:avLst/>
          </a:prstGeom>
          <a:noFill/>
          <a:ln w="25400">
            <a:solidFill>
              <a:schemeClr val="accent1">
                <a:shade val="60000"/>
                <a:satMod val="300000"/>
              </a:schemeClr>
            </a:solidFill>
          </a:ln>
        </p:spPr>
        <p:txBody>
          <a:bodyPr wrap="square" rtlCol="0">
            <a:spAutoFit/>
          </a:bodyPr>
          <a:lstStyle/>
          <a:p>
            <a:pPr marL="117475" lvl="1" indent="-117475" algn="ctr">
              <a:buFont typeface="Arial" pitchFamily="34" charset="0"/>
              <a:buChar char="•"/>
            </a:pPr>
            <a:r>
              <a:rPr lang="en-US" sz="1100" dirty="0" smtClean="0"/>
              <a:t>Organized by a group of EU researchers</a:t>
            </a:r>
          </a:p>
          <a:p>
            <a:pPr marL="117475" lvl="1" indent="-117475" algn="ctr">
              <a:buFont typeface="Arial" pitchFamily="34" charset="0"/>
              <a:buChar char="•"/>
            </a:pPr>
            <a:r>
              <a:rPr lang="en-US" sz="1100" dirty="0" smtClean="0"/>
              <a:t>Focus on how to achieve evolution and adaptation in a secure and dependable way</a:t>
            </a:r>
          </a:p>
        </p:txBody>
      </p:sp>
      <p:sp>
        <p:nvSpPr>
          <p:cNvPr id="28" name="TextBox 27"/>
          <p:cNvSpPr txBox="1"/>
          <p:nvPr/>
        </p:nvSpPr>
        <p:spPr>
          <a:xfrm>
            <a:off x="4836735" y="4494074"/>
            <a:ext cx="1371600" cy="1277273"/>
          </a:xfrm>
          <a:prstGeom prst="rect">
            <a:avLst/>
          </a:prstGeom>
          <a:noFill/>
          <a:ln w="25400">
            <a:solidFill>
              <a:schemeClr val="accent1">
                <a:shade val="60000"/>
                <a:satMod val="300000"/>
              </a:schemeClr>
            </a:solidFill>
          </a:ln>
        </p:spPr>
        <p:txBody>
          <a:bodyPr wrap="square" rtlCol="0">
            <a:spAutoFit/>
          </a:bodyPr>
          <a:lstStyle/>
          <a:p>
            <a:pPr marL="0" lvl="1" algn="ctr"/>
            <a:r>
              <a:rPr lang="en-US" sz="1100" dirty="0" smtClean="0"/>
              <a:t>Invited presentation of the SOA research agenda showed huge potential for synergy between both communities</a:t>
            </a:r>
          </a:p>
        </p:txBody>
      </p:sp>
      <p:cxnSp>
        <p:nvCxnSpPr>
          <p:cNvPr id="31" name="Straight Connector 30"/>
          <p:cNvCxnSpPr/>
          <p:nvPr/>
        </p:nvCxnSpPr>
        <p:spPr>
          <a:xfrm rot="16200000" flipH="1">
            <a:off x="6249250" y="3141326"/>
            <a:ext cx="463478" cy="39397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flipH="1" flipV="1">
            <a:off x="6291196" y="3553132"/>
            <a:ext cx="379586" cy="37451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676905" y="3562158"/>
            <a:ext cx="286979"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6977377" y="3277287"/>
            <a:ext cx="956223" cy="600164"/>
          </a:xfrm>
          <a:prstGeom prst="rect">
            <a:avLst/>
          </a:prstGeom>
          <a:noFill/>
          <a:ln w="25400">
            <a:solidFill>
              <a:schemeClr val="accent1">
                <a:shade val="60000"/>
                <a:satMod val="300000"/>
              </a:schemeClr>
            </a:solidFill>
          </a:ln>
        </p:spPr>
        <p:txBody>
          <a:bodyPr wrap="square" rtlCol="0">
            <a:spAutoFit/>
          </a:bodyPr>
          <a:lstStyle/>
          <a:p>
            <a:pPr marL="0" lvl="1" algn="ctr"/>
            <a:r>
              <a:rPr lang="en-US" sz="1100" dirty="0" smtClean="0"/>
              <a:t>Successful joint proposal</a:t>
            </a:r>
          </a:p>
        </p:txBody>
      </p:sp>
      <p:sp>
        <p:nvSpPr>
          <p:cNvPr id="47" name="TextBox 46"/>
          <p:cNvSpPr txBox="1"/>
          <p:nvPr/>
        </p:nvSpPr>
        <p:spPr>
          <a:xfrm>
            <a:off x="6906456" y="2676984"/>
            <a:ext cx="1098064" cy="584775"/>
          </a:xfrm>
          <a:prstGeom prst="rect">
            <a:avLst/>
          </a:prstGeom>
          <a:noFill/>
        </p:spPr>
        <p:txBody>
          <a:bodyPr wrap="square" rtlCol="0">
            <a:spAutoFit/>
          </a:bodyPr>
          <a:lstStyle/>
          <a:p>
            <a:pPr algn="ctr"/>
            <a:r>
              <a:rPr lang="en-US" sz="1600" dirty="0" smtClean="0"/>
              <a:t>PESOS 2010</a:t>
            </a:r>
            <a:endParaRPr lang="en-US" sz="1600" dirty="0"/>
          </a:p>
        </p:txBody>
      </p:sp>
      <p:sp>
        <p:nvSpPr>
          <p:cNvPr id="24" name="TextBox 32"/>
          <p:cNvSpPr txBox="1">
            <a:spLocks noChangeArrowheads="1"/>
          </p:cNvSpPr>
          <p:nvPr/>
        </p:nvSpPr>
        <p:spPr bwMode="auto">
          <a:xfrm>
            <a:off x="103568" y="2558144"/>
            <a:ext cx="1583575" cy="338554"/>
          </a:xfrm>
          <a:prstGeom prst="rect">
            <a:avLst/>
          </a:prstGeom>
          <a:noFill/>
          <a:ln w="9525">
            <a:noFill/>
            <a:miter lim="800000"/>
            <a:headEnd/>
            <a:tailEnd/>
          </a:ln>
        </p:spPr>
        <p:txBody>
          <a:bodyPr wrap="none">
            <a:spAutoFit/>
          </a:bodyPr>
          <a:lstStyle/>
          <a:p>
            <a:r>
              <a:rPr lang="en-US" sz="1600" dirty="0"/>
              <a:t>IW-SOSE 2006</a:t>
            </a:r>
          </a:p>
        </p:txBody>
      </p:sp>
      <p:sp>
        <p:nvSpPr>
          <p:cNvPr id="29" name="TextBox 35"/>
          <p:cNvSpPr txBox="1">
            <a:spLocks noChangeArrowheads="1"/>
          </p:cNvSpPr>
          <p:nvPr/>
        </p:nvSpPr>
        <p:spPr bwMode="auto">
          <a:xfrm>
            <a:off x="1553820" y="2559732"/>
            <a:ext cx="1583575" cy="338554"/>
          </a:xfrm>
          <a:prstGeom prst="rect">
            <a:avLst/>
          </a:prstGeom>
          <a:noFill/>
          <a:ln w="9525">
            <a:noFill/>
            <a:miter lim="800000"/>
            <a:headEnd/>
            <a:tailEnd/>
          </a:ln>
        </p:spPr>
        <p:txBody>
          <a:bodyPr wrap="none">
            <a:spAutoFit/>
          </a:bodyPr>
          <a:lstStyle/>
          <a:p>
            <a:r>
              <a:rPr lang="en-US" sz="1600" dirty="0"/>
              <a:t>IW-SOSE 2007</a:t>
            </a:r>
          </a:p>
        </p:txBody>
      </p:sp>
      <p:sp>
        <p:nvSpPr>
          <p:cNvPr id="30" name="TextBox 29"/>
          <p:cNvSpPr txBox="1"/>
          <p:nvPr/>
        </p:nvSpPr>
        <p:spPr>
          <a:xfrm>
            <a:off x="380015" y="1379099"/>
            <a:ext cx="1030681" cy="1107996"/>
          </a:xfrm>
          <a:prstGeom prst="rect">
            <a:avLst/>
          </a:prstGeom>
          <a:noFill/>
          <a:ln w="25400">
            <a:solidFill>
              <a:schemeClr val="accent1">
                <a:shade val="60000"/>
                <a:satMod val="300000"/>
              </a:schemeClr>
            </a:solidFill>
          </a:ln>
        </p:spPr>
        <p:txBody>
          <a:bodyPr wrap="square">
            <a:spAutoFit/>
          </a:bodyPr>
          <a:lstStyle/>
          <a:p>
            <a:pPr algn="ctr" fontAlgn="auto">
              <a:spcBef>
                <a:spcPts val="0"/>
              </a:spcBef>
              <a:spcAft>
                <a:spcPts val="0"/>
              </a:spcAft>
              <a:defRPr/>
            </a:pPr>
            <a:r>
              <a:rPr lang="en-US" sz="1100" dirty="0">
                <a:latin typeface="+mn-lt"/>
                <a:ea typeface="+mn-ea"/>
              </a:rPr>
              <a:t>Focus on the engineering of </a:t>
            </a:r>
            <a:r>
              <a:rPr lang="en-US" sz="1100" dirty="0" smtClean="0">
                <a:latin typeface="+mn-lt"/>
                <a:ea typeface="+mn-ea"/>
              </a:rPr>
              <a:t>service-oriented </a:t>
            </a:r>
            <a:r>
              <a:rPr lang="en-US" sz="1100" dirty="0">
                <a:latin typeface="+mn-lt"/>
                <a:ea typeface="+mn-ea"/>
              </a:rPr>
              <a:t>software systems </a:t>
            </a:r>
          </a:p>
        </p:txBody>
      </p:sp>
      <p:sp>
        <p:nvSpPr>
          <p:cNvPr id="32" name="TextBox 31"/>
          <p:cNvSpPr txBox="1"/>
          <p:nvPr/>
        </p:nvSpPr>
        <p:spPr>
          <a:xfrm>
            <a:off x="1790280" y="1209822"/>
            <a:ext cx="1110654" cy="1277273"/>
          </a:xfrm>
          <a:prstGeom prst="rect">
            <a:avLst/>
          </a:prstGeom>
          <a:noFill/>
          <a:ln w="25400">
            <a:solidFill>
              <a:schemeClr val="accent1">
                <a:shade val="60000"/>
                <a:satMod val="300000"/>
              </a:schemeClr>
            </a:solidFill>
          </a:ln>
        </p:spPr>
        <p:txBody>
          <a:bodyPr wrap="square">
            <a:spAutoFit/>
          </a:bodyPr>
          <a:lstStyle/>
          <a:p>
            <a:pPr algn="ctr" fontAlgn="auto">
              <a:spcBef>
                <a:spcPts val="0"/>
              </a:spcBef>
              <a:spcAft>
                <a:spcPts val="0"/>
              </a:spcAft>
              <a:defRPr/>
            </a:pPr>
            <a:r>
              <a:rPr lang="en-US" sz="1100" dirty="0">
                <a:latin typeface="+mn-lt"/>
                <a:ea typeface="+mn-ea"/>
              </a:rPr>
              <a:t>Focus on the engineering and use of </a:t>
            </a:r>
            <a:r>
              <a:rPr lang="en-US" sz="1100" dirty="0" smtClean="0">
                <a:latin typeface="+mn-lt"/>
                <a:ea typeface="+mn-ea"/>
              </a:rPr>
              <a:t>service-oriented </a:t>
            </a:r>
            <a:r>
              <a:rPr lang="en-US" sz="1100" dirty="0">
                <a:latin typeface="+mn-lt"/>
                <a:ea typeface="+mn-ea"/>
              </a:rPr>
              <a:t>software systems </a:t>
            </a:r>
          </a:p>
        </p:txBody>
      </p:sp>
      <p:cxnSp>
        <p:nvCxnSpPr>
          <p:cNvPr id="39" name="Straight Connector 38"/>
          <p:cNvCxnSpPr/>
          <p:nvPr/>
        </p:nvCxnSpPr>
        <p:spPr>
          <a:xfrm rot="5400000" flipH="1" flipV="1">
            <a:off x="742955" y="3116524"/>
            <a:ext cx="304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flipV="1">
            <a:off x="2193207" y="3116524"/>
            <a:ext cx="304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6" name="Straight Connector 35"/>
          <p:cNvCxnSpPr>
            <a:endCxn id="38" idx="1"/>
          </p:cNvCxnSpPr>
          <p:nvPr/>
        </p:nvCxnSpPr>
        <p:spPr>
          <a:xfrm>
            <a:off x="7954720" y="3573881"/>
            <a:ext cx="316881" cy="348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8271601" y="3277287"/>
            <a:ext cx="646734" cy="600164"/>
          </a:xfrm>
          <a:prstGeom prst="rect">
            <a:avLst/>
          </a:prstGeom>
          <a:noFill/>
          <a:ln w="25400">
            <a:solidFill>
              <a:schemeClr val="accent1">
                <a:shade val="60000"/>
                <a:satMod val="300000"/>
              </a:schemeClr>
            </a:solidFill>
          </a:ln>
        </p:spPr>
        <p:txBody>
          <a:bodyPr wrap="square" rtlCol="0">
            <a:spAutoFit/>
          </a:bodyPr>
          <a:lstStyle/>
          <a:p>
            <a:pPr marL="0" lvl="1" algn="ctr"/>
            <a:r>
              <a:rPr lang="en-US" sz="1100" dirty="0" smtClean="0"/>
              <a:t>Here we are again!</a:t>
            </a:r>
          </a:p>
        </p:txBody>
      </p:sp>
      <p:sp>
        <p:nvSpPr>
          <p:cNvPr id="44" name="TextBox 43"/>
          <p:cNvSpPr txBox="1"/>
          <p:nvPr/>
        </p:nvSpPr>
        <p:spPr>
          <a:xfrm>
            <a:off x="8045936" y="2676984"/>
            <a:ext cx="1098064" cy="584775"/>
          </a:xfrm>
          <a:prstGeom prst="rect">
            <a:avLst/>
          </a:prstGeom>
          <a:noFill/>
        </p:spPr>
        <p:txBody>
          <a:bodyPr wrap="square" rtlCol="0">
            <a:spAutoFit/>
          </a:bodyPr>
          <a:lstStyle/>
          <a:p>
            <a:pPr algn="ctr"/>
            <a:r>
              <a:rPr lang="en-US" sz="1600" dirty="0" smtClean="0"/>
              <a:t>PESOS 2011</a:t>
            </a:r>
            <a:endParaRPr lang="en-US"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102705" tIns="51353" rIns="102705" bIns="51353"/>
          <a:lstStyle/>
          <a:p>
            <a:r>
              <a:rPr lang="en-US" dirty="0" smtClean="0"/>
              <a:t>Workshop Logistics</a:t>
            </a:r>
            <a:endParaRPr lang="en-US" dirty="0"/>
          </a:p>
        </p:txBody>
      </p:sp>
      <p:sp>
        <p:nvSpPr>
          <p:cNvPr id="3" name="Content Placeholder 2"/>
          <p:cNvSpPr>
            <a:spLocks noGrp="1"/>
          </p:cNvSpPr>
          <p:nvPr>
            <p:ph idx="1"/>
          </p:nvPr>
        </p:nvSpPr>
        <p:spPr/>
        <p:txBody>
          <a:bodyPr lIns="102705" tIns="51353" rIns="102705" bIns="51353">
            <a:noAutofit/>
          </a:bodyPr>
          <a:lstStyle/>
          <a:p>
            <a:r>
              <a:rPr lang="en-US" sz="2400" dirty="0" smtClean="0"/>
              <a:t>Two keynotes</a:t>
            </a:r>
          </a:p>
          <a:p>
            <a:r>
              <a:rPr lang="en-US" sz="2400" dirty="0" smtClean="0"/>
              <a:t>One invited talk</a:t>
            </a:r>
          </a:p>
          <a:p>
            <a:r>
              <a:rPr lang="en-US" sz="2400" dirty="0" smtClean="0"/>
              <a:t>Three paper sessions</a:t>
            </a:r>
          </a:p>
          <a:p>
            <a:pPr lvl="1"/>
            <a:r>
              <a:rPr lang="en-US" sz="2000" dirty="0" smtClean="0"/>
              <a:t>Introduction</a:t>
            </a:r>
          </a:p>
          <a:p>
            <a:pPr lvl="1"/>
            <a:r>
              <a:rPr lang="en-US" sz="2000" dirty="0" smtClean="0"/>
              <a:t>Papers</a:t>
            </a:r>
          </a:p>
          <a:p>
            <a:pPr lvl="1"/>
            <a:r>
              <a:rPr lang="en-US" sz="2000" dirty="0" smtClean="0"/>
              <a:t>Discussion</a:t>
            </a:r>
          </a:p>
          <a:p>
            <a:r>
              <a:rPr lang="en-US" sz="2400" dirty="0" smtClean="0"/>
              <a:t>One panel</a:t>
            </a:r>
          </a:p>
          <a:p>
            <a:r>
              <a:rPr lang="en-US" sz="2400" dirty="0" smtClean="0"/>
              <a:t>We expect highly interactive sessions</a:t>
            </a:r>
          </a:p>
          <a:p>
            <a:r>
              <a:rPr lang="en-US" sz="2400" dirty="0" smtClean="0"/>
              <a:t>We will be taking notes throughout the workshop and present a summary at the end of each day</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Informal Dinner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Tropics Bar &amp; Grill — </a:t>
            </a:r>
            <a:r>
              <a:rPr lang="en-US" dirty="0" err="1" smtClean="0"/>
              <a:t>Ali’I</a:t>
            </a:r>
            <a:r>
              <a:rPr lang="en-US" dirty="0" smtClean="0"/>
              <a:t>  Tower, by the beach</a:t>
            </a:r>
          </a:p>
          <a:p>
            <a:r>
              <a:rPr lang="en-US" dirty="0" smtClean="0"/>
              <a:t>Reservation at 7PM under Grace Lewis</a:t>
            </a:r>
          </a:p>
          <a:p>
            <a:r>
              <a:rPr lang="en-US" dirty="0" smtClean="0"/>
              <a:t>Currently for 20 people</a:t>
            </a:r>
          </a:p>
          <a:p>
            <a:r>
              <a:rPr lang="en-US" dirty="0" smtClean="0"/>
              <a:t>Two caveats</a:t>
            </a:r>
          </a:p>
          <a:p>
            <a:pPr lvl="1"/>
            <a:r>
              <a:rPr lang="en-US" dirty="0" smtClean="0"/>
              <a:t>Bill will include 18% gratuity</a:t>
            </a:r>
          </a:p>
          <a:p>
            <a:pPr lvl="1"/>
            <a:r>
              <a:rPr lang="en-US" dirty="0" smtClean="0"/>
              <a:t>They will not do separate checks for a group of that size</a:t>
            </a:r>
          </a:p>
          <a:p>
            <a:r>
              <a:rPr lang="en-US" dirty="0" smtClean="0"/>
              <a:t>If interested, please mark it on the sign-in sheet</a:t>
            </a:r>
          </a:p>
          <a:p>
            <a:endParaRPr lang="en-US" dirty="0"/>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1530</TotalTime>
  <Words>1954</Words>
  <Application>Microsoft Office PowerPoint</Application>
  <PresentationFormat>On-screen Show (4:3)</PresentationFormat>
  <Paragraphs>221</Paragraphs>
  <Slides>25</Slides>
  <Notes>7</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Technic</vt:lpstr>
      <vt:lpstr>PESOS 2011</vt:lpstr>
      <vt:lpstr>Welcome</vt:lpstr>
      <vt:lpstr>Agenda Day 1</vt:lpstr>
      <vt:lpstr>Agenda Day 2</vt:lpstr>
      <vt:lpstr>Motivation</vt:lpstr>
      <vt:lpstr>Workshop Goals</vt:lpstr>
      <vt:lpstr>Workshop History</vt:lpstr>
      <vt:lpstr>Workshop Logistics</vt:lpstr>
      <vt:lpstr>Informal Dinner</vt:lpstr>
      <vt:lpstr>Introductions</vt:lpstr>
      <vt:lpstr>Keynote: Can Global Software Engineering and Service -Oriented Architectures Benefit From Each Other?</vt:lpstr>
      <vt:lpstr>Session 1</vt:lpstr>
      <vt:lpstr>Papers</vt:lpstr>
      <vt:lpstr>Session 2</vt:lpstr>
      <vt:lpstr>Papers</vt:lpstr>
      <vt:lpstr>Panel: Proposed Areas of Research in Order to Improve the State of the Practice in Service-Oriented Systems Engineering</vt:lpstr>
      <vt:lpstr>Panelists</vt:lpstr>
      <vt:lpstr>Question</vt:lpstr>
      <vt:lpstr>Welcome to Day 2</vt:lpstr>
      <vt:lpstr>Agenda Day 2</vt:lpstr>
      <vt:lpstr>Principles of Engineering Service-Oriented Systems (So Far …)</vt:lpstr>
      <vt:lpstr>Keynote: Selecting SOA Pilot Projects</vt:lpstr>
      <vt:lpstr>Session 3</vt:lpstr>
      <vt:lpstr>Papers</vt:lpstr>
      <vt:lpstr>Invited Talk:  An Architectural Blueprint for Service-Based Science in the Cloud (and Other Acronyms ...)</vt:lpstr>
    </vt:vector>
  </TitlesOfParts>
  <Company>Software Engineering Institute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PESOS 2010</dc:title>
  <dc:creator>glewis</dc:creator>
  <cp:lastModifiedBy>Grace A. Lewis</cp:lastModifiedBy>
  <cp:revision>136</cp:revision>
  <dcterms:created xsi:type="dcterms:W3CDTF">2010-04-22T15:38:41Z</dcterms:created>
  <dcterms:modified xsi:type="dcterms:W3CDTF">2011-05-24T20:17:17Z</dcterms:modified>
</cp:coreProperties>
</file>